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8" r:id="rId3"/>
    <p:sldId id="283" r:id="rId4"/>
    <p:sldId id="284" r:id="rId5"/>
    <p:sldId id="279" r:id="rId6"/>
    <p:sldId id="280" r:id="rId7"/>
    <p:sldId id="281" r:id="rId8"/>
    <p:sldId id="288" r:id="rId9"/>
    <p:sldId id="257" r:id="rId10"/>
    <p:sldId id="287" r:id="rId11"/>
    <p:sldId id="258" r:id="rId12"/>
    <p:sldId id="259" r:id="rId13"/>
    <p:sldId id="277" r:id="rId14"/>
    <p:sldId id="260" r:id="rId15"/>
    <p:sldId id="261" r:id="rId16"/>
    <p:sldId id="262" r:id="rId17"/>
    <p:sldId id="263" r:id="rId18"/>
    <p:sldId id="264" r:id="rId19"/>
    <p:sldId id="265" r:id="rId20"/>
    <p:sldId id="266" r:id="rId21"/>
    <p:sldId id="267" r:id="rId22"/>
    <p:sldId id="268" r:id="rId23"/>
    <p:sldId id="269" r:id="rId24"/>
    <p:sldId id="282" r:id="rId25"/>
    <p:sldId id="270" r:id="rId26"/>
    <p:sldId id="271" r:id="rId27"/>
    <p:sldId id="272" r:id="rId28"/>
    <p:sldId id="273" r:id="rId29"/>
    <p:sldId id="274" r:id="rId30"/>
    <p:sldId id="275" r:id="rId31"/>
    <p:sldId id="285" r:id="rId32"/>
    <p:sldId id="276" r:id="rId33"/>
    <p:sldId id="286"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0126" autoAdjust="0"/>
    <p:restoredTop sz="94660"/>
  </p:normalViewPr>
  <p:slideViewPr>
    <p:cSldViewPr>
      <p:cViewPr varScale="1">
        <p:scale>
          <a:sx n="104" d="100"/>
          <a:sy n="104" d="100"/>
        </p:scale>
        <p:origin x="-38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A6DE50C-1451-40F7-B953-DC73C6BB3F9F}" type="datetimeFigureOut">
              <a:rPr lang="ru-RU" smtClean="0"/>
              <a:pPr/>
              <a:t>24.04.2014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6E606C0A-5E0A-49A2-B6E3-81138BB3E46F}"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000" b="-1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6DE50C-1451-40F7-B953-DC73C6BB3F9F}" type="datetimeFigureOut">
              <a:rPr lang="ru-RU" smtClean="0"/>
              <a:pPr/>
              <a:t>24.04.2014</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606C0A-5E0A-49A2-B6E3-81138BB3E46F}"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cancel@safeinside.ru"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4" name="Picture 4" descr="под-текст"/>
          <p:cNvPicPr>
            <a:picLocks noChangeAspect="1" noChangeArrowheads="1"/>
          </p:cNvPicPr>
          <p:nvPr/>
        </p:nvPicPr>
        <p:blipFill>
          <a:blip r:embed="rId3" cstate="print"/>
          <a:stretch>
            <a:fillRect/>
          </a:stretch>
        </p:blipFill>
        <p:spPr bwMode="auto">
          <a:xfrm>
            <a:off x="642910" y="1285860"/>
            <a:ext cx="8001056" cy="4929222"/>
          </a:xfrm>
          <a:prstGeom prst="rect">
            <a:avLst/>
          </a:prstGeom>
          <a:noFill/>
        </p:spPr>
      </p:pic>
      <p:sp>
        <p:nvSpPr>
          <p:cNvPr id="2" name="Заголовок 1"/>
          <p:cNvSpPr>
            <a:spLocks noGrp="1"/>
          </p:cNvSpPr>
          <p:nvPr>
            <p:ph type="ctrTitle"/>
          </p:nvPr>
        </p:nvSpPr>
        <p:spPr>
          <a:xfrm>
            <a:off x="785786" y="2143116"/>
            <a:ext cx="7772400" cy="2071702"/>
          </a:xfrm>
        </p:spPr>
        <p:txBody>
          <a:bodyPr>
            <a:normAutofit fontScale="90000"/>
          </a:bodyPr>
          <a:lstStyle/>
          <a:p>
            <a:r>
              <a:rPr lang="ru-RU" sz="2800" b="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Структура и функции </a:t>
            </a:r>
            <a:br>
              <a:rPr lang="ru-RU" sz="2800" b="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br>
            <a:r>
              <a:rPr lang="ru-RU" sz="2800" b="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Централизованной Автоматизированной Системы Передачи Информации</a:t>
            </a:r>
            <a:r>
              <a:rPr lang="en-US" sz="2800" b="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800" b="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и извещений о пожарах.</a:t>
            </a:r>
            <a:br>
              <a:rPr lang="ru-RU" sz="2800" b="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br>
            <a:r>
              <a:rPr lang="ru-RU" sz="2800" b="1"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(ЦАСПИ)</a:t>
            </a:r>
            <a:endParaRPr lang="ru-RU" sz="28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TextBox 4"/>
          <p:cNvSpPr txBox="1"/>
          <p:nvPr/>
        </p:nvSpPr>
        <p:spPr>
          <a:xfrm>
            <a:off x="714348" y="5857892"/>
            <a:ext cx="4713085" cy="307777"/>
          </a:xfrm>
          <a:prstGeom prst="rect">
            <a:avLst/>
          </a:prstGeom>
          <a:noFill/>
        </p:spPr>
        <p:txBody>
          <a:bodyPr wrap="none" rtlCol="0">
            <a:spAutoFit/>
          </a:bodyPr>
          <a:lstStyle/>
          <a:p>
            <a:r>
              <a:rPr lang="ru-RU" sz="1400" dirty="0" smtClean="0">
                <a:solidFill>
                  <a:schemeClr val="bg1"/>
                </a:solidFill>
                <a:latin typeface="Times New Roman" pitchFamily="18" charset="0"/>
                <a:cs typeface="Times New Roman" pitchFamily="18" charset="0"/>
              </a:rPr>
              <a:t>*панель управления слайдами в нижнем левом углу экрана</a:t>
            </a:r>
            <a:endParaRPr lang="ru-RU" sz="1400"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3214710" cy="582594"/>
          </a:xfrm>
        </p:spPr>
        <p:txBody>
          <a:bodyPr>
            <a:normAutofit/>
          </a:bodyPr>
          <a:lstStyle/>
          <a:p>
            <a:r>
              <a:rPr lang="ru-RU" sz="2000" b="1" dirty="0" smtClean="0">
                <a:solidFill>
                  <a:srgbClr val="00B0F0"/>
                </a:solidFill>
                <a:latin typeface="Times New Roman" pitchFamily="18" charset="0"/>
                <a:cs typeface="Times New Roman" pitchFamily="18" charset="0"/>
              </a:rPr>
              <a:t>Создание ЦАСПИ.</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857232"/>
            <a:ext cx="8215370" cy="5016758"/>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Центр Безопасности </a:t>
            </a:r>
            <a:r>
              <a:rPr lang="ru-RU" sz="1600" b="1" dirty="0" smtClean="0">
                <a:latin typeface="Times New Roman" pitchFamily="18" charset="0"/>
                <a:cs typeface="Times New Roman" pitchFamily="18" charset="0"/>
              </a:rPr>
              <a:t>в </a:t>
            </a:r>
            <a:r>
              <a:rPr lang="ru-RU" sz="1600" b="1" dirty="0" smtClean="0">
                <a:latin typeface="Times New Roman" pitchFamily="18" charset="0"/>
                <a:cs typeface="Times New Roman" pitchFamily="18" charset="0"/>
              </a:rPr>
              <a:t>соответствии с Федеральным законом от 21.12.1994 № 68-ФЗ «О защите населения и территории от чрезвычайных ситуаций природного и</a:t>
            </a:r>
            <a:r>
              <a:rPr lang="ru-RU" sz="1600" b="1" i="1" dirty="0" smtClean="0">
                <a:latin typeface="Times New Roman" pitchFamily="18" charset="0"/>
                <a:cs typeface="Times New Roman" pitchFamily="18" charset="0"/>
              </a:rPr>
              <a:t> </a:t>
            </a:r>
            <a:r>
              <a:rPr lang="ru-RU" sz="1600" b="1" dirty="0" smtClean="0">
                <a:latin typeface="Times New Roman" pitchFamily="18" charset="0"/>
                <a:cs typeface="Times New Roman" pitchFamily="18" charset="0"/>
              </a:rPr>
              <a:t>техногенного характера» (в ред. Федерального закона от 04.12.2006  №  206-ФЗ), а также в соответствии с государственными контрактами № К 4 от 21 сентября 2009г., № К143/10/09/09/15-18 от 24 сентября 2009г., №149/13/10/09/15-18 от 03 ноября 2009г., № 08-511/09 от 05 ноября 2009г., является Исполнителем по созданию и обслуживанию Централизованной автоматизированной системы передачи извещений о происходящих (возникающих) пожарах и чрезвычайных ситуациях в центры управления ГУ МЧС России и пожарные части (далее ЦАСПИ). Взаимодействие организаций и ведомств в рамках объединенной ЦАСПИ регламентируется шестистороннем соглашением между ГУ МЧС России по г. СПб, ГУ МЧС России по Лен обл.,  ГУ УОМГЗ и ПБ ЛО и ГУВД по г. СПб и Лен. обл., ОАО «Мегафон» </a:t>
            </a:r>
            <a:r>
              <a:rPr lang="ru-RU" sz="1600" b="1" dirty="0" smtClean="0">
                <a:latin typeface="Times New Roman" pitchFamily="18" charset="0"/>
                <a:cs typeface="Times New Roman" pitchFamily="18" charset="0"/>
              </a:rPr>
              <a:t>и «Центр </a:t>
            </a:r>
            <a:r>
              <a:rPr lang="ru-RU" sz="1600" b="1" dirty="0" smtClean="0">
                <a:latin typeface="Times New Roman" pitchFamily="18" charset="0"/>
                <a:cs typeface="Times New Roman" pitchFamily="18" charset="0"/>
              </a:rPr>
              <a:t>безопасности «Охрана помещений</a:t>
            </a:r>
            <a:r>
              <a:rPr lang="ru-RU" sz="1600" b="1" dirty="0" smtClean="0">
                <a:latin typeface="Times New Roman" pitchFamily="18" charset="0"/>
                <a:cs typeface="Times New Roman" pitchFamily="18" charset="0"/>
              </a:rPr>
              <a:t>».</a:t>
            </a:r>
          </a:p>
          <a:p>
            <a:r>
              <a:rPr lang="ru-RU" sz="1600" b="1" dirty="0" smtClean="0">
                <a:latin typeface="Times New Roman" pitchFamily="18" charset="0"/>
                <a:cs typeface="Times New Roman" pitchFamily="18" charset="0"/>
              </a:rPr>
              <a:t>Система и оборудование ЦАСПИ имеют обязательные сертификат соответствия С-</a:t>
            </a:r>
            <a:r>
              <a:rPr lang="en-US" sz="1600" b="1" dirty="0" smtClean="0">
                <a:latin typeface="Times New Roman" pitchFamily="18" charset="0"/>
                <a:cs typeface="Times New Roman" pitchFamily="18" charset="0"/>
              </a:rPr>
              <a:t>RU</a:t>
            </a:r>
            <a:r>
              <a:rPr lang="ru-RU" sz="1600" b="1" dirty="0" smtClean="0">
                <a:latin typeface="Times New Roman" pitchFamily="18" charset="0"/>
                <a:cs typeface="Times New Roman" pitchFamily="18" charset="0"/>
              </a:rPr>
              <a:t>.ПБ25.В.01258 на систему ЦАСПИ как на систему передачи информации, сертификат соответствия С-</a:t>
            </a:r>
            <a:r>
              <a:rPr lang="en-US" sz="1600" b="1" dirty="0" smtClean="0">
                <a:latin typeface="Times New Roman" pitchFamily="18" charset="0"/>
                <a:cs typeface="Times New Roman" pitchFamily="18" charset="0"/>
              </a:rPr>
              <a:t>RU</a:t>
            </a:r>
            <a:r>
              <a:rPr lang="ru-RU" sz="1600" b="1" dirty="0" smtClean="0">
                <a:latin typeface="Times New Roman" pitchFamily="18" charset="0"/>
                <a:cs typeface="Times New Roman" pitchFamily="18" charset="0"/>
              </a:rPr>
              <a:t>.ПБ25.В.01246 на абонентское устройство  ЦАСПИ (АУ ЦАСПИ2), сертификат соответствия ГОСТ Р №0584381 на абонентское устройство  ЦАСПИ (АУ ЦАСПИ2), декларации соответствия Федерального агентства связи на систему ЦАСПИ и на абонентское устройство ЦАСПИ (АУ ЦАСПИ2).</a:t>
            </a:r>
          </a:p>
          <a:p>
            <a:endParaRPr lang="ru-RU"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3214710" cy="582594"/>
          </a:xfrm>
        </p:spPr>
        <p:txBody>
          <a:bodyPr>
            <a:normAutofit/>
          </a:bodyPr>
          <a:lstStyle/>
          <a:p>
            <a:r>
              <a:rPr lang="ru-RU" sz="2000" b="1" dirty="0" smtClean="0">
                <a:solidFill>
                  <a:srgbClr val="00B0F0"/>
                </a:solidFill>
                <a:latin typeface="Times New Roman" pitchFamily="18" charset="0"/>
                <a:cs typeface="Times New Roman" pitchFamily="18" charset="0"/>
              </a:rPr>
              <a:t>Сертификаты ЦАСПИ.</a:t>
            </a:r>
            <a:endParaRPr lang="ru-RU" sz="2000" b="1" dirty="0">
              <a:solidFill>
                <a:srgbClr val="00B0F0"/>
              </a:solidFill>
              <a:latin typeface="Times New Roman" pitchFamily="18" charset="0"/>
              <a:cs typeface="Times New Roman" pitchFamily="18" charset="0"/>
            </a:endParaRPr>
          </a:p>
        </p:txBody>
      </p:sp>
      <p:pic>
        <p:nvPicPr>
          <p:cNvPr id="1026" name="Picture 2" descr="F:\Работа\Prez\11\Сканы сертификатов\Сканы сертификатов\0641858 001.jpg"/>
          <p:cNvPicPr>
            <a:picLocks noChangeAspect="1" noChangeArrowheads="1"/>
          </p:cNvPicPr>
          <p:nvPr/>
        </p:nvPicPr>
        <p:blipFill>
          <a:blip r:embed="rId3" cstate="print"/>
          <a:srcRect/>
          <a:stretch>
            <a:fillRect/>
          </a:stretch>
        </p:blipFill>
        <p:spPr bwMode="auto">
          <a:xfrm>
            <a:off x="500034" y="857231"/>
            <a:ext cx="4000528" cy="5348745"/>
          </a:xfrm>
          <a:prstGeom prst="rect">
            <a:avLst/>
          </a:prstGeom>
          <a:noFill/>
        </p:spPr>
      </p:pic>
      <p:pic>
        <p:nvPicPr>
          <p:cNvPr id="1027" name="Picture 3" descr="F:\Работа\Prez\11\Сканы сертификатов\Сканы сертификатов\0641858 002.jpg"/>
          <p:cNvPicPr>
            <a:picLocks noChangeAspect="1" noChangeArrowheads="1"/>
          </p:cNvPicPr>
          <p:nvPr/>
        </p:nvPicPr>
        <p:blipFill>
          <a:blip r:embed="rId4" cstate="print"/>
          <a:srcRect/>
          <a:stretch>
            <a:fillRect/>
          </a:stretch>
        </p:blipFill>
        <p:spPr bwMode="auto">
          <a:xfrm>
            <a:off x="4786314" y="785794"/>
            <a:ext cx="3869945" cy="542928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3214710" cy="582594"/>
          </a:xfrm>
        </p:spPr>
        <p:txBody>
          <a:bodyPr>
            <a:normAutofit/>
          </a:bodyPr>
          <a:lstStyle/>
          <a:p>
            <a:r>
              <a:rPr lang="ru-RU" sz="2000" b="1" dirty="0" smtClean="0">
                <a:solidFill>
                  <a:srgbClr val="00B0F0"/>
                </a:solidFill>
                <a:latin typeface="Times New Roman" pitchFamily="18" charset="0"/>
                <a:cs typeface="Times New Roman" pitchFamily="18" charset="0"/>
              </a:rPr>
              <a:t>Сертификаты ЦАСПИ.</a:t>
            </a:r>
            <a:endParaRPr lang="ru-RU" sz="2000" b="1" dirty="0">
              <a:solidFill>
                <a:srgbClr val="00B0F0"/>
              </a:solidFill>
              <a:latin typeface="Times New Roman" pitchFamily="18" charset="0"/>
              <a:cs typeface="Times New Roman" pitchFamily="18" charset="0"/>
            </a:endParaRPr>
          </a:p>
        </p:txBody>
      </p:sp>
      <p:pic>
        <p:nvPicPr>
          <p:cNvPr id="2050" name="Picture 2" descr="F:\Работа\Prez\11\Сканы сертификатов\Сканы сертификатов\0641729 001.jpg"/>
          <p:cNvPicPr>
            <a:picLocks noChangeAspect="1" noChangeArrowheads="1"/>
          </p:cNvPicPr>
          <p:nvPr/>
        </p:nvPicPr>
        <p:blipFill>
          <a:blip r:embed="rId3" cstate="print"/>
          <a:srcRect/>
          <a:stretch>
            <a:fillRect/>
          </a:stretch>
        </p:blipFill>
        <p:spPr bwMode="auto">
          <a:xfrm>
            <a:off x="428596" y="785794"/>
            <a:ext cx="4000528" cy="5386332"/>
          </a:xfrm>
          <a:prstGeom prst="rect">
            <a:avLst/>
          </a:prstGeom>
          <a:noFill/>
        </p:spPr>
      </p:pic>
      <p:pic>
        <p:nvPicPr>
          <p:cNvPr id="2051" name="Picture 3" descr="F:\Работа\Prez\11\Сканы сертификатов\Сканы сертификатов\0584381.jpg"/>
          <p:cNvPicPr>
            <a:picLocks noChangeAspect="1" noChangeArrowheads="1"/>
          </p:cNvPicPr>
          <p:nvPr/>
        </p:nvPicPr>
        <p:blipFill>
          <a:blip r:embed="rId4" cstate="print"/>
          <a:srcRect/>
          <a:stretch>
            <a:fillRect/>
          </a:stretch>
        </p:blipFill>
        <p:spPr bwMode="auto">
          <a:xfrm>
            <a:off x="4714876" y="714356"/>
            <a:ext cx="3907782" cy="550072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3571900" cy="582594"/>
          </a:xfrm>
        </p:spPr>
        <p:txBody>
          <a:bodyPr>
            <a:normAutofit fontScale="90000"/>
          </a:bodyPr>
          <a:lstStyle/>
          <a:p>
            <a:r>
              <a:rPr lang="ru-RU" sz="2000" b="1" dirty="0" smtClean="0">
                <a:solidFill>
                  <a:srgbClr val="00B0F0"/>
                </a:solidFill>
                <a:latin typeface="Times New Roman" pitchFamily="18" charset="0"/>
                <a:cs typeface="Times New Roman" pitchFamily="18" charset="0"/>
              </a:rPr>
              <a:t>Описание и функции ЦАСПИ.</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857232"/>
            <a:ext cx="8215370" cy="5509200"/>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  Централизованная автоматизированная система передачи извещений о возникающих (происходящих) на объектах  пожарах и чрезвычайных ситуациях в пожарные части и </a:t>
            </a:r>
            <a:r>
              <a:rPr lang="ru-RU" sz="1600" b="1" dirty="0" err="1" smtClean="0">
                <a:latin typeface="Times New Roman" pitchFamily="18" charset="0"/>
                <a:cs typeface="Times New Roman" pitchFamily="18" charset="0"/>
              </a:rPr>
              <a:t>ЦУКСы</a:t>
            </a:r>
            <a:r>
              <a:rPr lang="ru-RU" sz="1600" b="1" dirty="0" smtClean="0">
                <a:latin typeface="Times New Roman" pitchFamily="18" charset="0"/>
                <a:cs typeface="Times New Roman" pitchFamily="18" charset="0"/>
              </a:rPr>
              <a:t> (сокращенно ЦАСПИ) представляет собой территориально распределенную систему мониторинга состояний объектов защиты. ЦАСПИ состоит из серверного пула, специализированного программного обеспечения (ПО ЦАСПИ), автоматизированных рабочих мест пожарных частей и </a:t>
            </a:r>
            <a:r>
              <a:rPr lang="ru-RU" sz="1600" b="1" dirty="0" err="1" smtClean="0">
                <a:latin typeface="Times New Roman" pitchFamily="18" charset="0"/>
                <a:cs typeface="Times New Roman" pitchFamily="18" charset="0"/>
              </a:rPr>
              <a:t>ЦУКСа</a:t>
            </a:r>
            <a:r>
              <a:rPr lang="ru-RU" sz="1600" b="1" dirty="0" smtClean="0">
                <a:latin typeface="Times New Roman" pitchFamily="18" charset="0"/>
                <a:cs typeface="Times New Roman" pitchFamily="18" charset="0"/>
              </a:rPr>
              <a:t> (АРМ ПЧ, АРМ ЦУКС), автоматизированных рабочих мест скорой помощи, аварийной газовой службы(АРМ СП, АРМ ГС), автоматизированных рабочих мест мобильных объектов (АРМ МО), каналов связи, абонентских устройств, объединенных каналами связи.  На объектах  абонентские устройства подключаются к Приборам Приёмно-Контрольным Охранно-Пожарным (ПКПОП) или ИПР. </a:t>
            </a:r>
          </a:p>
          <a:p>
            <a:r>
              <a:rPr lang="ru-RU" sz="1600" b="1" dirty="0" smtClean="0">
                <a:latin typeface="Times New Roman" pitchFamily="18" charset="0"/>
                <a:cs typeface="Times New Roman" pitchFamily="18" charset="0"/>
              </a:rPr>
              <a:t>  Система ЦАСПИ разработана на базе штатного оборудования для выполнения широкого набора функций:</a:t>
            </a:r>
          </a:p>
          <a:p>
            <a:r>
              <a:rPr lang="ru-RU" sz="1600" b="1" dirty="0" smtClean="0">
                <a:latin typeface="Times New Roman" pitchFamily="18" charset="0"/>
                <a:cs typeface="Times New Roman" pitchFamily="18" charset="0"/>
              </a:rPr>
              <a:t>- передача в автоматическом режиме тревожных сообщений по требуемым адресам по любому выбранному каналу связи;</a:t>
            </a:r>
          </a:p>
          <a:p>
            <a:r>
              <a:rPr lang="ru-RU" sz="1600" b="1" dirty="0" smtClean="0">
                <a:latin typeface="Times New Roman" pitchFamily="18" charset="0"/>
                <a:cs typeface="Times New Roman" pitchFamily="18" charset="0"/>
              </a:rPr>
              <a:t>- передача голоса по требуемым адресам;</a:t>
            </a:r>
          </a:p>
          <a:p>
            <a:r>
              <a:rPr lang="ru-RU" sz="1600" b="1" dirty="0" smtClean="0">
                <a:latin typeface="Times New Roman" pitchFamily="18" charset="0"/>
                <a:cs typeface="Times New Roman" pitchFamily="18" charset="0"/>
              </a:rPr>
              <a:t>- включение в государственную систему оповещения КТСО П-166 для трансляции голосовых сообщений на любое количество оконечных объектов системы;</a:t>
            </a:r>
          </a:p>
          <a:p>
            <a:r>
              <a:rPr lang="ru-RU" sz="1600" b="1" dirty="0" smtClean="0">
                <a:latin typeface="Times New Roman" pitchFamily="18" charset="0"/>
                <a:cs typeface="Times New Roman" pitchFamily="18" charset="0"/>
              </a:rPr>
              <a:t>- передача фото (видео) изображений с любого количества объектов контролирующим организациям (Заказчику);</a:t>
            </a:r>
          </a:p>
          <a:p>
            <a:r>
              <a:rPr lang="ru-RU" sz="1600" b="1" dirty="0" smtClean="0">
                <a:latin typeface="Times New Roman" pitchFamily="18" charset="0"/>
                <a:cs typeface="Times New Roman" pitchFamily="18" charset="0"/>
              </a:rPr>
              <a:t>- включение в государственную службу «112» для экстренного вызова оператора.</a:t>
            </a:r>
          </a:p>
          <a:p>
            <a:endParaRPr lang="ru-RU"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3571900" cy="582594"/>
          </a:xfrm>
        </p:spPr>
        <p:txBody>
          <a:bodyPr>
            <a:normAutofit/>
          </a:bodyPr>
          <a:lstStyle/>
          <a:p>
            <a:r>
              <a:rPr lang="ru-RU" sz="2000" b="1" dirty="0" smtClean="0">
                <a:solidFill>
                  <a:srgbClr val="00B0F0"/>
                </a:solidFill>
                <a:latin typeface="Times New Roman" pitchFamily="18" charset="0"/>
                <a:cs typeface="Times New Roman" pitchFamily="18" charset="0"/>
              </a:rPr>
              <a:t>Состав ЦАСПИ.</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857232"/>
            <a:ext cx="8215370" cy="4524315"/>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В состав оборудования могут входить следующие стандартные технические и программные компоненты:</a:t>
            </a:r>
          </a:p>
          <a:p>
            <a:r>
              <a:rPr lang="ru-RU" sz="1600" b="1" dirty="0" smtClean="0">
                <a:latin typeface="Times New Roman" pitchFamily="18" charset="0"/>
                <a:cs typeface="Times New Roman" pitchFamily="18" charset="0"/>
              </a:rPr>
              <a:t> 1. Сеть передачи данных:</a:t>
            </a:r>
          </a:p>
          <a:p>
            <a:r>
              <a:rPr lang="ru-RU" sz="1600" b="1" dirty="0" smtClean="0">
                <a:latin typeface="Times New Roman" pitchFamily="18" charset="0"/>
                <a:cs typeface="Times New Roman" pitchFamily="18" charset="0"/>
              </a:rPr>
              <a:t>- закрытые (открытые) оптоволоконные (проводные) городские и областные сети, </a:t>
            </a:r>
          </a:p>
          <a:p>
            <a:r>
              <a:rPr lang="ru-RU" sz="1600" b="1" dirty="0" smtClean="0">
                <a:latin typeface="Times New Roman" pitchFamily="18" charset="0"/>
                <a:cs typeface="Times New Roman" pitchFamily="18" charset="0"/>
              </a:rPr>
              <a:t>- каналы связи, предоставляемые общероссийскими операторами связи (ОАО «Мегафон», ОАО «МТС» и др.).</a:t>
            </a:r>
          </a:p>
          <a:p>
            <a:r>
              <a:rPr lang="ru-RU" sz="1600" b="1" dirty="0" smtClean="0">
                <a:latin typeface="Times New Roman" pitchFamily="18" charset="0"/>
                <a:cs typeface="Times New Roman" pitchFamily="18" charset="0"/>
              </a:rPr>
              <a:t>2. Серверный пул:</a:t>
            </a:r>
          </a:p>
          <a:p>
            <a:r>
              <a:rPr lang="ru-RU" sz="1600" b="1" dirty="0" smtClean="0">
                <a:latin typeface="Times New Roman" pitchFamily="18" charset="0"/>
                <a:cs typeface="Times New Roman" pitchFamily="18" charset="0"/>
              </a:rPr>
              <a:t>Сервера и компьютеры </a:t>
            </a:r>
            <a:r>
              <a:rPr lang="en-US" sz="1600" b="1" dirty="0" smtClean="0">
                <a:latin typeface="Times New Roman" pitchFamily="18" charset="0"/>
                <a:cs typeface="Times New Roman" pitchFamily="18" charset="0"/>
              </a:rPr>
              <a:t>Intel</a:t>
            </a:r>
            <a:r>
              <a:rPr lang="ru-RU"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Supermicro</a:t>
            </a:r>
            <a:r>
              <a:rPr lang="ru-RU" sz="1600" b="1"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HP</a:t>
            </a:r>
            <a:r>
              <a:rPr lang="ru-RU" sz="1600" b="1"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Dell</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Маршрутизаторы</a:t>
            </a:r>
            <a:r>
              <a:rPr lang="ru-RU" sz="1600" b="1"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Cisco</a:t>
            </a:r>
            <a:r>
              <a:rPr lang="ru-RU" sz="1600" b="1"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Juniper</a:t>
            </a:r>
            <a:r>
              <a:rPr lang="ru-RU" sz="1600" b="1"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D</a:t>
            </a:r>
            <a:r>
              <a:rPr lang="ru-RU" sz="1600" b="1" dirty="0" smtClean="0">
                <a:latin typeface="Times New Roman" pitchFamily="18" charset="0"/>
                <a:cs typeface="Times New Roman" pitchFamily="18" charset="0"/>
              </a:rPr>
              <a:t>-</a:t>
            </a:r>
            <a:r>
              <a:rPr lang="en-US" sz="1600" b="1" dirty="0" smtClean="0">
                <a:latin typeface="Times New Roman" pitchFamily="18" charset="0"/>
                <a:cs typeface="Times New Roman" pitchFamily="18" charset="0"/>
              </a:rPr>
              <a:t>link</a:t>
            </a:r>
            <a:r>
              <a:rPr lang="ru-RU" sz="1600" b="1" dirty="0" smtClean="0">
                <a:latin typeface="Times New Roman" pitchFamily="18" charset="0"/>
                <a:cs typeface="Times New Roman" pitchFamily="18" charset="0"/>
              </a:rPr>
              <a:t>. Мониторинговая станция для приёма данных в </a:t>
            </a:r>
            <a:r>
              <a:rPr lang="en-US" sz="1600" b="1" dirty="0" smtClean="0">
                <a:latin typeface="Times New Roman" pitchFamily="18" charset="0"/>
                <a:cs typeface="Times New Roman" pitchFamily="18" charset="0"/>
              </a:rPr>
              <a:t>Contact ID</a:t>
            </a:r>
            <a:r>
              <a:rPr lang="ru-RU" sz="1600" b="1" dirty="0" smtClean="0">
                <a:latin typeface="Times New Roman" pitchFamily="18" charset="0"/>
                <a:cs typeface="Times New Roman" pitchFamily="18" charset="0"/>
              </a:rPr>
              <a:t>.</a:t>
            </a:r>
          </a:p>
          <a:p>
            <a:r>
              <a:rPr lang="ru-RU" sz="1600" b="1" dirty="0" smtClean="0">
                <a:latin typeface="Times New Roman" pitchFamily="18" charset="0"/>
                <a:cs typeface="Times New Roman" pitchFamily="18" charset="0"/>
              </a:rPr>
              <a:t>3. </a:t>
            </a:r>
            <a:r>
              <a:rPr lang="ru-RU" sz="1600" b="1" dirty="0" err="1" smtClean="0">
                <a:latin typeface="Times New Roman" pitchFamily="18" charset="0"/>
                <a:cs typeface="Times New Roman" pitchFamily="18" charset="0"/>
              </a:rPr>
              <a:t>АРМы</a:t>
            </a:r>
            <a:r>
              <a:rPr lang="ru-RU" sz="1600" b="1" dirty="0" smtClean="0">
                <a:latin typeface="Times New Roman" pitchFamily="18" charset="0"/>
                <a:cs typeface="Times New Roman" pitchFamily="18" charset="0"/>
              </a:rPr>
              <a:t>:</a:t>
            </a:r>
          </a:p>
          <a:p>
            <a:r>
              <a:rPr lang="ru-RU" sz="1600" b="1" dirty="0" smtClean="0">
                <a:latin typeface="Times New Roman" pitchFamily="18" charset="0"/>
                <a:cs typeface="Times New Roman" pitchFamily="18" charset="0"/>
              </a:rPr>
              <a:t>Компьютеры </a:t>
            </a:r>
            <a:r>
              <a:rPr lang="en-US" sz="1600" b="1" dirty="0" smtClean="0">
                <a:latin typeface="Times New Roman" pitchFamily="18" charset="0"/>
                <a:cs typeface="Times New Roman" pitchFamily="18" charset="0"/>
              </a:rPr>
              <a:t>Intel</a:t>
            </a:r>
            <a:r>
              <a:rPr lang="ru-RU" sz="1600" b="1"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AMD</a:t>
            </a:r>
            <a:r>
              <a:rPr lang="ru-RU"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Nvidia</a:t>
            </a:r>
            <a:r>
              <a:rPr lang="ru-RU" sz="1600" b="1" dirty="0" smtClean="0">
                <a:latin typeface="Times New Roman" pitchFamily="18" charset="0"/>
                <a:cs typeface="Times New Roman" pitchFamily="18" charset="0"/>
              </a:rPr>
              <a:t> с операционными системами </a:t>
            </a:r>
            <a:r>
              <a:rPr lang="en-US" sz="1600" b="1" dirty="0" smtClean="0">
                <a:latin typeface="Times New Roman" pitchFamily="18" charset="0"/>
                <a:cs typeface="Times New Roman" pitchFamily="18" charset="0"/>
              </a:rPr>
              <a:t>Linux</a:t>
            </a:r>
            <a:r>
              <a:rPr lang="ru-RU" sz="1600" b="1" dirty="0" smtClean="0">
                <a:latin typeface="Times New Roman" pitchFamily="18" charset="0"/>
                <a:cs typeface="Times New Roman" pitchFamily="18" charset="0"/>
              </a:rPr>
              <a:t> (свободное распространение), </a:t>
            </a:r>
            <a:r>
              <a:rPr lang="en-US" sz="1600" b="1" dirty="0" smtClean="0">
                <a:latin typeface="Times New Roman" pitchFamily="18" charset="0"/>
                <a:cs typeface="Times New Roman" pitchFamily="18" charset="0"/>
              </a:rPr>
              <a:t>Microsoft</a:t>
            </a:r>
            <a:r>
              <a:rPr lang="ru-RU" sz="1600" b="1" dirty="0" smtClean="0">
                <a:latin typeface="Times New Roman" pitchFamily="18" charset="0"/>
                <a:cs typeface="Times New Roman" pitchFamily="18" charset="0"/>
              </a:rPr>
              <a:t>.  3</a:t>
            </a:r>
            <a:r>
              <a:rPr lang="en-US" sz="1600" b="1" dirty="0" smtClean="0">
                <a:latin typeface="Times New Roman" pitchFamily="18" charset="0"/>
                <a:cs typeface="Times New Roman" pitchFamily="18" charset="0"/>
              </a:rPr>
              <a:t>G</a:t>
            </a:r>
            <a:r>
              <a:rPr lang="ru-RU" sz="1600" b="1" dirty="0" smtClean="0">
                <a:latin typeface="Times New Roman" pitchFamily="18" charset="0"/>
                <a:cs typeface="Times New Roman" pitchFamily="18" charset="0"/>
              </a:rPr>
              <a:t> Модемы: </a:t>
            </a:r>
            <a:r>
              <a:rPr lang="en-US" sz="1600" b="1" dirty="0" err="1" smtClean="0">
                <a:latin typeface="Times New Roman" pitchFamily="18" charset="0"/>
                <a:cs typeface="Times New Roman" pitchFamily="18" charset="0"/>
              </a:rPr>
              <a:t>Huawei</a:t>
            </a:r>
            <a:r>
              <a:rPr lang="ru-RU" sz="1600" b="1"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Siemens</a:t>
            </a:r>
            <a:r>
              <a:rPr lang="ru-RU"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Zyxel</a:t>
            </a:r>
            <a:r>
              <a:rPr lang="ru-RU" sz="1600" b="1" dirty="0" smtClean="0">
                <a:latin typeface="Times New Roman" pitchFamily="18" charset="0"/>
                <a:cs typeface="Times New Roman" pitchFamily="18" charset="0"/>
              </a:rPr>
              <a:t>.</a:t>
            </a:r>
          </a:p>
          <a:p>
            <a:r>
              <a:rPr lang="ru-RU" sz="1600" b="1" dirty="0" smtClean="0">
                <a:latin typeface="Times New Roman" pitchFamily="18" charset="0"/>
                <a:cs typeface="Times New Roman" pitchFamily="18" charset="0"/>
              </a:rPr>
              <a:t>4. Базы данных: </a:t>
            </a:r>
          </a:p>
          <a:p>
            <a:r>
              <a:rPr lang="en-US" sz="1600" b="1" dirty="0" smtClean="0">
                <a:latin typeface="Times New Roman" pitchFamily="18" charset="0"/>
                <a:cs typeface="Times New Roman" pitchFamily="18" charset="0"/>
              </a:rPr>
              <a:t>      SQL, </a:t>
            </a:r>
            <a:r>
              <a:rPr lang="en-US" sz="1600" b="1" dirty="0" err="1" smtClean="0">
                <a:latin typeface="Times New Roman" pitchFamily="18" charset="0"/>
                <a:cs typeface="Times New Roman" pitchFamily="18" charset="0"/>
              </a:rPr>
              <a:t>MySQL</a:t>
            </a:r>
            <a:r>
              <a:rPr lang="en-US" sz="1600" b="1" dirty="0" smtClean="0">
                <a:latin typeface="Times New Roman" pitchFamily="18" charset="0"/>
                <a:cs typeface="Times New Roman" pitchFamily="18" charset="0"/>
              </a:rPr>
              <a:t>, Oracle, </a:t>
            </a:r>
            <a:r>
              <a:rPr lang="en-US" sz="1600" b="1" dirty="0" err="1" smtClean="0">
                <a:latin typeface="Times New Roman" pitchFamily="18" charset="0"/>
                <a:cs typeface="Times New Roman" pitchFamily="18" charset="0"/>
              </a:rPr>
              <a:t>FireBird</a:t>
            </a:r>
            <a:r>
              <a:rPr lang="en-US" sz="1600" b="1" dirty="0" smtClean="0">
                <a:latin typeface="Times New Roman" pitchFamily="18" charset="0"/>
                <a:cs typeface="Times New Roman" pitchFamily="18" charset="0"/>
              </a:rPr>
              <a:t> </a:t>
            </a:r>
            <a:r>
              <a:rPr lang="ru-RU" sz="1600" b="1" dirty="0" smtClean="0">
                <a:latin typeface="Times New Roman" pitchFamily="18" charset="0"/>
                <a:cs typeface="Times New Roman" pitchFamily="18" charset="0"/>
              </a:rPr>
              <a:t>и </a:t>
            </a:r>
            <a:r>
              <a:rPr lang="ru-RU" sz="1600" b="1" dirty="0" err="1" smtClean="0">
                <a:latin typeface="Times New Roman" pitchFamily="18" charset="0"/>
                <a:cs typeface="Times New Roman" pitchFamily="18" charset="0"/>
              </a:rPr>
              <a:t>др</a:t>
            </a:r>
            <a:r>
              <a:rPr lang="en-US" sz="1600" b="1" dirty="0" smtClean="0">
                <a:latin typeface="Times New Roman" pitchFamily="18" charset="0"/>
                <a:cs typeface="Times New Roman" pitchFamily="18" charset="0"/>
              </a:rPr>
              <a:t>.</a:t>
            </a:r>
            <a:endParaRPr lang="ru-RU" sz="1600" b="1" dirty="0" smtClean="0">
              <a:latin typeface="Times New Roman" pitchFamily="18" charset="0"/>
              <a:cs typeface="Times New Roman" pitchFamily="18" charset="0"/>
            </a:endParaRPr>
          </a:p>
          <a:p>
            <a:endParaRPr lang="ru-RU" sz="1600" b="1" dirty="0" smtClean="0">
              <a:latin typeface="Times New Roman" pitchFamily="18" charset="0"/>
              <a:cs typeface="Times New Roman" pitchFamily="18" charset="0"/>
            </a:endParaRPr>
          </a:p>
          <a:p>
            <a:r>
              <a:rPr lang="ru-RU" sz="1600" b="1" dirty="0" smtClean="0">
                <a:latin typeface="Times New Roman" pitchFamily="18" charset="0"/>
                <a:cs typeface="Times New Roman" pitchFamily="18" charset="0"/>
              </a:rPr>
              <a:t>Главным условием работы выбранных технических и программных средств является специальное программное обеспечение (</a:t>
            </a:r>
            <a:r>
              <a:rPr lang="ru-RU" sz="1600" b="1" dirty="0" smtClean="0">
                <a:latin typeface="Times New Roman" pitchFamily="18" charset="0"/>
                <a:cs typeface="Times New Roman" pitchFamily="18" charset="0"/>
              </a:rPr>
              <a:t>СПО) </a:t>
            </a:r>
            <a:r>
              <a:rPr lang="ru-RU" sz="1600" b="1" dirty="0" smtClean="0">
                <a:latin typeface="Times New Roman" pitchFamily="18" charset="0"/>
                <a:cs typeface="Times New Roman" pitchFamily="18" charset="0"/>
              </a:rPr>
              <a:t>и  объектовый коммуникатор – многофункциональное абонентское устройство (АУ ЦАСПИ)</a:t>
            </a:r>
            <a:endParaRPr lang="ru-RU"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285720" y="642918"/>
            <a:ext cx="8501122" cy="5715040"/>
          </a:xfrm>
          <a:prstGeom prst="rect">
            <a:avLst/>
          </a:prstGeom>
        </p:spPr>
      </p:pic>
      <p:sp>
        <p:nvSpPr>
          <p:cNvPr id="2" name="Заголовок 1"/>
          <p:cNvSpPr>
            <a:spLocks noGrp="1"/>
          </p:cNvSpPr>
          <p:nvPr>
            <p:ph type="title"/>
          </p:nvPr>
        </p:nvSpPr>
        <p:spPr>
          <a:xfrm>
            <a:off x="214282" y="71414"/>
            <a:ext cx="3571900" cy="582594"/>
          </a:xfrm>
        </p:spPr>
        <p:txBody>
          <a:bodyPr>
            <a:normAutofit/>
          </a:bodyPr>
          <a:lstStyle/>
          <a:p>
            <a:r>
              <a:rPr lang="ru-RU" sz="2000" b="1" dirty="0" smtClean="0">
                <a:solidFill>
                  <a:srgbClr val="00B0F0"/>
                </a:solidFill>
                <a:latin typeface="Times New Roman" pitchFamily="18" charset="0"/>
                <a:cs typeface="Times New Roman" pitchFamily="18" charset="0"/>
              </a:rPr>
              <a:t>Состав ПО ЦАСПИ.</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857232"/>
            <a:ext cx="8215370" cy="5016758"/>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  В состав СПО включаются следующие разработанные компоненты:</a:t>
            </a:r>
            <a:endParaRPr lang="en-US" sz="1600" b="1" dirty="0" smtClean="0">
              <a:latin typeface="Times New Roman" pitchFamily="18" charset="0"/>
              <a:cs typeface="Times New Roman" pitchFamily="18" charset="0"/>
            </a:endParaRPr>
          </a:p>
          <a:p>
            <a:endParaRPr lang="ru-RU" sz="1600" b="1" dirty="0" smtClean="0">
              <a:latin typeface="Times New Roman" pitchFamily="18" charset="0"/>
              <a:cs typeface="Times New Roman" pitchFamily="18" charset="0"/>
            </a:endParaRPr>
          </a:p>
          <a:p>
            <a:pPr lvl="0"/>
            <a:r>
              <a:rPr lang="ru-RU" sz="1600" b="1" dirty="0" smtClean="0">
                <a:latin typeface="Times New Roman" pitchFamily="18" charset="0"/>
                <a:cs typeface="Times New Roman" pitchFamily="18" charset="0"/>
              </a:rPr>
              <a:t>1. ПО «Серверный пул».</a:t>
            </a:r>
          </a:p>
          <a:p>
            <a:pPr lvl="0"/>
            <a:endParaRPr lang="ru-RU" sz="1600" b="1" dirty="0" smtClean="0">
              <a:latin typeface="Times New Roman" pitchFamily="18" charset="0"/>
              <a:cs typeface="Times New Roman" pitchFamily="18" charset="0"/>
            </a:endParaRPr>
          </a:p>
          <a:p>
            <a:pPr lvl="0"/>
            <a:r>
              <a:rPr lang="ru-RU" sz="1600" b="1" dirty="0" smtClean="0">
                <a:latin typeface="Times New Roman" pitchFamily="18" charset="0"/>
                <a:cs typeface="Times New Roman" pitchFamily="18" charset="0"/>
              </a:rPr>
              <a:t>2. ПО «Захват и управление голосовым оповещением» для вхождения в </a:t>
            </a:r>
            <a:r>
              <a:rPr lang="ru-RU" sz="1600" b="1" dirty="0" err="1" smtClean="0">
                <a:latin typeface="Times New Roman" pitchFamily="18" charset="0"/>
                <a:cs typeface="Times New Roman" pitchFamily="18" charset="0"/>
              </a:rPr>
              <a:t>госсистему</a:t>
            </a:r>
            <a:r>
              <a:rPr lang="ru-RU" sz="1600" b="1" dirty="0" smtClean="0">
                <a:latin typeface="Times New Roman" pitchFamily="18" charset="0"/>
                <a:cs typeface="Times New Roman" pitchFamily="18" charset="0"/>
              </a:rPr>
              <a:t> оповещения П-166.</a:t>
            </a:r>
          </a:p>
          <a:p>
            <a:pPr lvl="0"/>
            <a:endParaRPr lang="ru-RU" sz="1600" b="1" dirty="0" smtClean="0">
              <a:latin typeface="Times New Roman" pitchFamily="18" charset="0"/>
              <a:cs typeface="Times New Roman" pitchFamily="18" charset="0"/>
            </a:endParaRPr>
          </a:p>
          <a:p>
            <a:pPr lvl="0"/>
            <a:r>
              <a:rPr lang="ru-RU" sz="1600" b="1" dirty="0" smtClean="0">
                <a:latin typeface="Times New Roman" pitchFamily="18" charset="0"/>
                <a:cs typeface="Times New Roman" pitchFamily="18" charset="0"/>
              </a:rPr>
              <a:t>3. Система управления стандартной базы данных для хранения и обработки данных по подключенным к ЦАСПИ объектам.</a:t>
            </a:r>
          </a:p>
          <a:p>
            <a:pPr lvl="0"/>
            <a:endParaRPr lang="ru-RU" sz="1600" b="1" dirty="0" smtClean="0">
              <a:latin typeface="Times New Roman" pitchFamily="18" charset="0"/>
              <a:cs typeface="Times New Roman" pitchFamily="18" charset="0"/>
            </a:endParaRPr>
          </a:p>
          <a:p>
            <a:pPr lvl="0"/>
            <a:r>
              <a:rPr lang="ru-RU" sz="1600" b="1" dirty="0" smtClean="0">
                <a:latin typeface="Times New Roman" pitchFamily="18" charset="0"/>
                <a:cs typeface="Times New Roman" pitchFamily="18" charset="0"/>
              </a:rPr>
              <a:t>4. ПО автоматизированного рабочего места дежурно-диспетчерской службы ЦАСПИ (Сокращенно АРМ ДДС ЦАСПИ). Пример ДДС – пожарная часть, ГУ МВД, монтажная организация.</a:t>
            </a:r>
          </a:p>
          <a:p>
            <a:pPr lvl="0"/>
            <a:endParaRPr lang="ru-RU" sz="1600" b="1" dirty="0" smtClean="0">
              <a:latin typeface="Times New Roman" pitchFamily="18" charset="0"/>
              <a:cs typeface="Times New Roman" pitchFamily="18" charset="0"/>
            </a:endParaRPr>
          </a:p>
          <a:p>
            <a:pPr lvl="0"/>
            <a:r>
              <a:rPr lang="ru-RU" sz="1600" b="1" dirty="0" smtClean="0">
                <a:latin typeface="Times New Roman" pitchFamily="18" charset="0"/>
                <a:cs typeface="Times New Roman" pitchFamily="18" charset="0"/>
              </a:rPr>
              <a:t>5. ПО программно-аппаратного комплекса (ПАК) «ЦАСПИ-50 000» (ПАК ЦУКС, ПАК ГУ МВД для работы в закрытой сети МВД).</a:t>
            </a:r>
          </a:p>
          <a:p>
            <a:pPr lvl="0"/>
            <a:endParaRPr lang="ru-RU" sz="1600" b="1" dirty="0" smtClean="0">
              <a:latin typeface="Times New Roman" pitchFamily="18" charset="0"/>
              <a:cs typeface="Times New Roman" pitchFamily="18" charset="0"/>
            </a:endParaRPr>
          </a:p>
          <a:p>
            <a:pPr lvl="0"/>
            <a:r>
              <a:rPr lang="ru-RU" sz="1600" b="1" dirty="0" smtClean="0">
                <a:latin typeface="Times New Roman" pitchFamily="18" charset="0"/>
                <a:cs typeface="Times New Roman" pitchFamily="18" charset="0"/>
              </a:rPr>
              <a:t>6. ПО объектового коммуникатора.</a:t>
            </a:r>
          </a:p>
          <a:p>
            <a:pPr lvl="0"/>
            <a:endParaRPr lang="ru-RU" sz="1600" b="1" dirty="0" smtClean="0">
              <a:latin typeface="Times New Roman" pitchFamily="18" charset="0"/>
              <a:cs typeface="Times New Roman" pitchFamily="18" charset="0"/>
            </a:endParaRPr>
          </a:p>
          <a:p>
            <a:pPr lvl="0"/>
            <a:r>
              <a:rPr lang="ru-RU" sz="1600" b="1" dirty="0" smtClean="0">
                <a:latin typeface="Times New Roman" pitchFamily="18" charset="0"/>
                <a:cs typeface="Times New Roman" pitchFamily="18" charset="0"/>
              </a:rPr>
              <a:t>7. ПО АРМ мобильных объектов.</a:t>
            </a:r>
            <a:endParaRPr lang="ru-RU"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285720" y="642918"/>
            <a:ext cx="8501122" cy="5715040"/>
          </a:xfrm>
          <a:prstGeom prst="rect">
            <a:avLst/>
          </a:prstGeom>
        </p:spPr>
      </p:pic>
      <p:sp>
        <p:nvSpPr>
          <p:cNvPr id="2" name="Заголовок 1"/>
          <p:cNvSpPr>
            <a:spLocks noGrp="1"/>
          </p:cNvSpPr>
          <p:nvPr>
            <p:ph type="title"/>
          </p:nvPr>
        </p:nvSpPr>
        <p:spPr>
          <a:xfrm>
            <a:off x="214282" y="71414"/>
            <a:ext cx="6143668" cy="582594"/>
          </a:xfrm>
        </p:spPr>
        <p:txBody>
          <a:bodyPr>
            <a:normAutofit/>
          </a:bodyPr>
          <a:lstStyle/>
          <a:p>
            <a:r>
              <a:rPr lang="ru-RU" sz="2000" b="1" dirty="0" smtClean="0">
                <a:solidFill>
                  <a:srgbClr val="00B0F0"/>
                </a:solidFill>
                <a:latin typeface="Times New Roman" pitchFamily="18" charset="0"/>
                <a:cs typeface="Times New Roman" pitchFamily="18" charset="0"/>
              </a:rPr>
              <a:t>Используемые каналы для передачи информации.</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785794"/>
            <a:ext cx="8215370" cy="5262979"/>
          </a:xfrm>
          <a:prstGeom prst="rect">
            <a:avLst/>
          </a:prstGeom>
          <a:noFill/>
        </p:spPr>
        <p:txBody>
          <a:bodyPr wrap="square" rtlCol="0">
            <a:spAutoFit/>
          </a:bodyPr>
          <a:lstStyle/>
          <a:p>
            <a:r>
              <a:rPr lang="ru-RU" sz="1400" b="1" dirty="0" smtClean="0">
                <a:latin typeface="Times New Roman" pitchFamily="18" charset="0"/>
                <a:cs typeface="Times New Roman" pitchFamily="18" charset="0"/>
              </a:rPr>
              <a:t>Используемые каналы передачи информации</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1</a:t>
            </a:r>
            <a:r>
              <a:rPr lang="ru-RU" sz="1400" dirty="0" smtClean="0">
                <a:latin typeface="Times New Roman" pitchFamily="18" charset="0"/>
                <a:cs typeface="Times New Roman" pitchFamily="18" charset="0"/>
              </a:rPr>
              <a:t>. Радиоканал –  первый </a:t>
            </a:r>
            <a:r>
              <a:rPr lang="ru-RU" sz="1400" dirty="0" smtClean="0">
                <a:latin typeface="Times New Roman" pitchFamily="18" charset="0"/>
                <a:cs typeface="Times New Roman" pitchFamily="18" charset="0"/>
              </a:rPr>
              <a:t>основной.</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 2</a:t>
            </a:r>
            <a:r>
              <a:rPr lang="ru-RU" sz="1400" dirty="0" smtClean="0">
                <a:latin typeface="Times New Roman" pitchFamily="18" charset="0"/>
                <a:cs typeface="Times New Roman" pitchFamily="18" charset="0"/>
              </a:rPr>
              <a:t>. Кабельный  </a:t>
            </a:r>
            <a:r>
              <a:rPr lang="en-US" sz="1400" dirty="0" smtClean="0">
                <a:latin typeface="Times New Roman" pitchFamily="18" charset="0"/>
                <a:cs typeface="Times New Roman" pitchFamily="18" charset="0"/>
              </a:rPr>
              <a:t>Ethernet</a:t>
            </a:r>
            <a:r>
              <a:rPr lang="ru-RU" sz="1400" dirty="0" smtClean="0">
                <a:latin typeface="Times New Roman" pitchFamily="18" charset="0"/>
                <a:cs typeface="Times New Roman" pitchFamily="18" charset="0"/>
              </a:rPr>
              <a:t> -  второй </a:t>
            </a:r>
            <a:r>
              <a:rPr lang="ru-RU" sz="1400" dirty="0" smtClean="0">
                <a:latin typeface="Times New Roman" pitchFamily="18" charset="0"/>
                <a:cs typeface="Times New Roman" pitchFamily="18" charset="0"/>
              </a:rPr>
              <a:t>основной.</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 3</a:t>
            </a:r>
            <a:r>
              <a:rPr lang="ru-RU" sz="140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GSM </a:t>
            </a:r>
            <a:r>
              <a:rPr lang="ru-RU" sz="1400" dirty="0" smtClean="0">
                <a:latin typeface="Times New Roman" pitchFamily="18" charset="0"/>
                <a:cs typeface="Times New Roman" pitchFamily="18" charset="0"/>
              </a:rPr>
              <a:t>– канал – первый </a:t>
            </a:r>
            <a:r>
              <a:rPr lang="ru-RU" sz="1400" dirty="0" smtClean="0">
                <a:latin typeface="Times New Roman" pitchFamily="18" charset="0"/>
                <a:cs typeface="Times New Roman" pitchFamily="18" charset="0"/>
              </a:rPr>
              <a:t>резервный.</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    3.1. </a:t>
            </a:r>
            <a:r>
              <a:rPr lang="en-US" sz="1400" dirty="0" smtClean="0">
                <a:latin typeface="Times New Roman" pitchFamily="18" charset="0"/>
                <a:cs typeface="Times New Roman" pitchFamily="18" charset="0"/>
              </a:rPr>
              <a:t>GPRS</a:t>
            </a:r>
            <a:r>
              <a:rPr lang="ru-RU" sz="1400" dirty="0" smtClean="0">
                <a:latin typeface="Times New Roman" pitchFamily="18" charset="0"/>
                <a:cs typeface="Times New Roman" pitchFamily="18" charset="0"/>
              </a:rPr>
              <a:t> –  1-й оператор </a:t>
            </a:r>
            <a:r>
              <a:rPr lang="ru-RU" sz="1400" dirty="0" smtClean="0">
                <a:latin typeface="Times New Roman" pitchFamily="18" charset="0"/>
                <a:cs typeface="Times New Roman" pitchFamily="18" charset="0"/>
              </a:rPr>
              <a:t>связи.</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    3.2.  </a:t>
            </a:r>
            <a:r>
              <a:rPr lang="en-US" sz="1400" dirty="0" smtClean="0">
                <a:latin typeface="Times New Roman" pitchFamily="18" charset="0"/>
                <a:cs typeface="Times New Roman" pitchFamily="18" charset="0"/>
              </a:rPr>
              <a:t>CSD</a:t>
            </a:r>
            <a:r>
              <a:rPr lang="ru-RU" sz="1400" dirty="0" smtClean="0">
                <a:latin typeface="Times New Roman" pitchFamily="18" charset="0"/>
                <a:cs typeface="Times New Roman" pitchFamily="18" charset="0"/>
              </a:rPr>
              <a:t>  –  1-й </a:t>
            </a:r>
            <a:r>
              <a:rPr lang="ru-RU" sz="1400" dirty="0" smtClean="0">
                <a:latin typeface="Times New Roman" pitchFamily="18" charset="0"/>
                <a:cs typeface="Times New Roman" pitchFamily="18" charset="0"/>
              </a:rPr>
              <a:t>оператор  </a:t>
            </a:r>
            <a:r>
              <a:rPr lang="ru-RU" sz="1400" dirty="0" smtClean="0">
                <a:latin typeface="Times New Roman" pitchFamily="18" charset="0"/>
                <a:cs typeface="Times New Roman" pitchFamily="18" charset="0"/>
              </a:rPr>
              <a:t>связи.</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 4</a:t>
            </a:r>
            <a:r>
              <a:rPr lang="ru-RU" sz="140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GSM</a:t>
            </a:r>
            <a:r>
              <a:rPr lang="ru-RU" sz="1400" dirty="0" smtClean="0">
                <a:latin typeface="Times New Roman" pitchFamily="18" charset="0"/>
                <a:cs typeface="Times New Roman" pitchFamily="18" charset="0"/>
              </a:rPr>
              <a:t> – канал – второй </a:t>
            </a:r>
            <a:r>
              <a:rPr lang="ru-RU" sz="1400" dirty="0" smtClean="0">
                <a:latin typeface="Times New Roman" pitchFamily="18" charset="0"/>
                <a:cs typeface="Times New Roman" pitchFamily="18" charset="0"/>
              </a:rPr>
              <a:t>резервный.</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    4.1. GPRS – </a:t>
            </a:r>
            <a:r>
              <a:rPr lang="ru-RU" sz="1400" dirty="0" smtClean="0">
                <a:latin typeface="Times New Roman" pitchFamily="18" charset="0"/>
                <a:cs typeface="Times New Roman" pitchFamily="18" charset="0"/>
              </a:rPr>
              <a:t> 2-й </a:t>
            </a:r>
            <a:r>
              <a:rPr lang="ru-RU" sz="1400" dirty="0" smtClean="0">
                <a:latin typeface="Times New Roman" pitchFamily="18" charset="0"/>
                <a:cs typeface="Times New Roman" pitchFamily="18" charset="0"/>
              </a:rPr>
              <a:t>оператор </a:t>
            </a:r>
            <a:r>
              <a:rPr lang="ru-RU" sz="1400" dirty="0" smtClean="0">
                <a:latin typeface="Times New Roman" pitchFamily="18" charset="0"/>
                <a:cs typeface="Times New Roman" pitchFamily="18" charset="0"/>
              </a:rPr>
              <a:t>связи.</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    4.2.  </a:t>
            </a:r>
            <a:r>
              <a:rPr lang="en-US" sz="1400" dirty="0" smtClean="0">
                <a:latin typeface="Times New Roman" pitchFamily="18" charset="0"/>
                <a:cs typeface="Times New Roman" pitchFamily="18" charset="0"/>
              </a:rPr>
              <a:t>CSD</a:t>
            </a:r>
            <a:r>
              <a:rPr lang="ru-RU" sz="1400" dirty="0" smtClean="0">
                <a:latin typeface="Times New Roman" pitchFamily="18" charset="0"/>
                <a:cs typeface="Times New Roman" pitchFamily="18" charset="0"/>
              </a:rPr>
              <a:t>  –  2-й </a:t>
            </a:r>
            <a:r>
              <a:rPr lang="ru-RU" sz="1400" dirty="0" smtClean="0">
                <a:latin typeface="Times New Roman" pitchFamily="18" charset="0"/>
                <a:cs typeface="Times New Roman" pitchFamily="18" charset="0"/>
              </a:rPr>
              <a:t>оператор </a:t>
            </a:r>
            <a:r>
              <a:rPr lang="ru-RU" sz="1400" dirty="0" smtClean="0">
                <a:latin typeface="Times New Roman" pitchFamily="18" charset="0"/>
                <a:cs typeface="Times New Roman" pitchFamily="18" charset="0"/>
              </a:rPr>
              <a:t>связи.</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Передача тревожных сигналов:</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При получении сигнала «Пожар» (или других тревожных сигналов) от АПС объекта защиты внутреннее ПО АУ ЦАСПИ  выделяет этот сигнал приоритетом. Сигнал «Пожар» отсылается по активному </a:t>
            </a:r>
            <a:r>
              <a:rPr lang="en-US" sz="1400" b="1" dirty="0" smtClean="0">
                <a:latin typeface="Times New Roman" pitchFamily="18" charset="0"/>
                <a:cs typeface="Times New Roman" pitchFamily="18" charset="0"/>
              </a:rPr>
              <a:t>IP</a:t>
            </a:r>
            <a:r>
              <a:rPr lang="ru-RU" sz="1400" b="1" dirty="0" smtClean="0">
                <a:latin typeface="Times New Roman" pitchFamily="18" charset="0"/>
                <a:cs typeface="Times New Roman" pitchFamily="18" charset="0"/>
              </a:rPr>
              <a:t> каналу (или резервному </a:t>
            </a:r>
            <a:r>
              <a:rPr lang="en-US" sz="1400" b="1" dirty="0" smtClean="0">
                <a:latin typeface="Times New Roman" pitchFamily="18" charset="0"/>
                <a:cs typeface="Times New Roman" pitchFamily="18" charset="0"/>
              </a:rPr>
              <a:t>GSM</a:t>
            </a:r>
            <a:r>
              <a:rPr lang="ru-RU" sz="1400" b="1" dirty="0" smtClean="0">
                <a:latin typeface="Times New Roman" pitchFamily="18" charset="0"/>
                <a:cs typeface="Times New Roman" pitchFamily="18" charset="0"/>
              </a:rPr>
              <a:t>-каналу) и радиоканалу параллельно.  </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Посылка сигнала «Пожар» по радиоканалу опционально производится как на приемное устройство автоматизированного рабочего места (АРМ) ЦАСПИ, так и на брелоки индивидуального оповещения. </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Тестирование каналов связи:</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Периодичность процедур тестирования каналов связи задается на этапе программирования АУ ЦАСПИ из значений следующего ряда: 5 сек., 10 сек., 30 сек, 1 мин, 10 мин (рабочее значение – 1 мин.).  Тестирование канала – обмен с серверным пулом -  0,13 Кб 1 раз в минуту</a:t>
            </a:r>
            <a:endParaRPr lang="ru-RU" sz="1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285720" y="642918"/>
            <a:ext cx="8572560" cy="5786478"/>
          </a:xfrm>
          <a:prstGeom prst="rect">
            <a:avLst/>
          </a:prstGeom>
        </p:spPr>
      </p:pic>
      <p:sp>
        <p:nvSpPr>
          <p:cNvPr id="2" name="Заголовок 1"/>
          <p:cNvSpPr>
            <a:spLocks noGrp="1"/>
          </p:cNvSpPr>
          <p:nvPr>
            <p:ph type="title"/>
          </p:nvPr>
        </p:nvSpPr>
        <p:spPr>
          <a:xfrm>
            <a:off x="285720" y="214290"/>
            <a:ext cx="3643338" cy="500066"/>
          </a:xfrm>
        </p:spPr>
        <p:txBody>
          <a:bodyPr>
            <a:noAutofit/>
          </a:bodyPr>
          <a:lstStyle/>
          <a:p>
            <a:r>
              <a:rPr lang="ru-RU" sz="1600" b="1" dirty="0" smtClean="0">
                <a:solidFill>
                  <a:srgbClr val="00B0F0"/>
                </a:solidFill>
                <a:latin typeface="Times New Roman" pitchFamily="18" charset="0"/>
                <a:cs typeface="Times New Roman" pitchFamily="18" charset="0"/>
              </a:rPr>
              <a:t>Рис.1 Структурная схема ЦАСПИ</a:t>
            </a:r>
            <a:endParaRPr lang="ru-RU" sz="1600" b="1" dirty="0">
              <a:solidFill>
                <a:srgbClr val="00B0F0"/>
              </a:solidFill>
              <a:latin typeface="Times New Roman" pitchFamily="18" charset="0"/>
              <a:cs typeface="Times New Roman" pitchFamily="18" charset="0"/>
            </a:endParaRPr>
          </a:p>
        </p:txBody>
      </p:sp>
      <p:pic>
        <p:nvPicPr>
          <p:cNvPr id="1026" name="Picture 2" descr="F:\Схемы\стрелец-цаспи02.jpg"/>
          <p:cNvPicPr>
            <a:picLocks noChangeAspect="1" noChangeArrowheads="1"/>
          </p:cNvPicPr>
          <p:nvPr/>
        </p:nvPicPr>
        <p:blipFill>
          <a:blip r:embed="rId3"/>
          <a:srcRect/>
          <a:stretch>
            <a:fillRect/>
          </a:stretch>
        </p:blipFill>
        <p:spPr bwMode="auto">
          <a:xfrm>
            <a:off x="1214414" y="1000108"/>
            <a:ext cx="6802441" cy="392909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285720" y="642918"/>
            <a:ext cx="8572560" cy="5786478"/>
          </a:xfrm>
          <a:prstGeom prst="rect">
            <a:avLst/>
          </a:prstGeom>
        </p:spPr>
      </p:pic>
      <p:sp>
        <p:nvSpPr>
          <p:cNvPr id="2" name="Заголовок 1"/>
          <p:cNvSpPr>
            <a:spLocks noGrp="1"/>
          </p:cNvSpPr>
          <p:nvPr>
            <p:ph type="title"/>
          </p:nvPr>
        </p:nvSpPr>
        <p:spPr>
          <a:xfrm>
            <a:off x="357158" y="285728"/>
            <a:ext cx="3114668" cy="428628"/>
          </a:xfrm>
        </p:spPr>
        <p:txBody>
          <a:bodyPr>
            <a:normAutofit/>
          </a:bodyPr>
          <a:lstStyle/>
          <a:p>
            <a:r>
              <a:rPr lang="ru-RU" sz="1600" b="1" dirty="0" smtClean="0">
                <a:solidFill>
                  <a:srgbClr val="00B0F0"/>
                </a:solidFill>
                <a:latin typeface="Times New Roman" pitchFamily="18" charset="0"/>
                <a:cs typeface="Times New Roman" pitchFamily="18" charset="0"/>
              </a:rPr>
              <a:t>Рис.2 Общая схема ЦАСПИ</a:t>
            </a:r>
            <a:endParaRPr lang="ru-RU" sz="1600" b="1" dirty="0">
              <a:solidFill>
                <a:srgbClr val="00B0F0"/>
              </a:solidFill>
              <a:latin typeface="Times New Roman" pitchFamily="18" charset="0"/>
              <a:cs typeface="Times New Roman" pitchFamily="18" charset="0"/>
            </a:endParaRPr>
          </a:p>
        </p:txBody>
      </p:sp>
      <p:sp>
        <p:nvSpPr>
          <p:cNvPr id="5" name="TextBox 4"/>
          <p:cNvSpPr txBox="1"/>
          <p:nvPr/>
        </p:nvSpPr>
        <p:spPr>
          <a:xfrm>
            <a:off x="785786" y="5429264"/>
            <a:ext cx="7643866" cy="738664"/>
          </a:xfrm>
          <a:prstGeom prst="rect">
            <a:avLst/>
          </a:prstGeom>
          <a:noFill/>
        </p:spPr>
        <p:txBody>
          <a:bodyPr wrap="square" rtlCol="0">
            <a:spAutoFit/>
          </a:bodyPr>
          <a:lstStyle/>
          <a:p>
            <a:r>
              <a:rPr lang="ru-RU" sz="1400" b="1" dirty="0" smtClean="0">
                <a:latin typeface="Times New Roman" pitchFamily="18" charset="0"/>
                <a:cs typeface="Times New Roman" pitchFamily="18" charset="0"/>
              </a:rPr>
              <a:t>В системе ЦАСПИ от объекта в ближайшую пожарную часть автоматически поступает только сигнал «Пожарная тревога». Остальные сигналы от АПС, попадая в серверный пул Службы технической поддержки, передаются любым адресатам.</a:t>
            </a:r>
            <a:endParaRPr lang="ru-RU" sz="1400" b="1" dirty="0">
              <a:latin typeface="Times New Roman" pitchFamily="18" charset="0"/>
              <a:cs typeface="Times New Roman" pitchFamily="18" charset="0"/>
            </a:endParaRPr>
          </a:p>
        </p:txBody>
      </p:sp>
      <p:pic>
        <p:nvPicPr>
          <p:cNvPr id="3074" name="Picture 2" descr="F:\Работа\Prez\11.10.12\Мат\ЦАСПИ 2012.jpg"/>
          <p:cNvPicPr>
            <a:picLocks noChangeAspect="1" noChangeArrowheads="1"/>
          </p:cNvPicPr>
          <p:nvPr/>
        </p:nvPicPr>
        <p:blipFill>
          <a:blip r:embed="rId3"/>
          <a:stretch>
            <a:fillRect/>
          </a:stretch>
        </p:blipFill>
        <p:spPr bwMode="auto">
          <a:xfrm>
            <a:off x="857224" y="785794"/>
            <a:ext cx="7429552" cy="4500594"/>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Рисунок 12" descr="фон1.jpg"/>
          <p:cNvPicPr>
            <a:picLocks noChangeAspect="1"/>
          </p:cNvPicPr>
          <p:nvPr/>
        </p:nvPicPr>
        <p:blipFill>
          <a:blip r:embed="rId2" cstate="print"/>
          <a:stretch>
            <a:fillRect/>
          </a:stretch>
        </p:blipFill>
        <p:spPr>
          <a:xfrm>
            <a:off x="357158" y="990600"/>
            <a:ext cx="8429684" cy="5224482"/>
          </a:xfrm>
          <a:prstGeom prst="rect">
            <a:avLst/>
          </a:prstGeom>
        </p:spPr>
      </p:pic>
      <p:sp>
        <p:nvSpPr>
          <p:cNvPr id="2" name="Заголовок 1"/>
          <p:cNvSpPr>
            <a:spLocks noGrp="1"/>
          </p:cNvSpPr>
          <p:nvPr>
            <p:ph type="title"/>
          </p:nvPr>
        </p:nvSpPr>
        <p:spPr>
          <a:xfrm>
            <a:off x="285720" y="214290"/>
            <a:ext cx="6643702" cy="654032"/>
          </a:xfrm>
        </p:spPr>
        <p:txBody>
          <a:bodyPr>
            <a:normAutofit/>
          </a:bodyPr>
          <a:lstStyle/>
          <a:p>
            <a:r>
              <a:rPr lang="ru-RU" sz="2400" b="1" dirty="0" smtClean="0">
                <a:solidFill>
                  <a:srgbClr val="00B0F0"/>
                </a:solidFill>
                <a:latin typeface="Times New Roman" pitchFamily="18" charset="0"/>
                <a:cs typeface="Times New Roman" pitchFamily="18" charset="0"/>
              </a:rPr>
              <a:t>1. Прохождение сигнала «Пожарная тревога».</a:t>
            </a:r>
            <a:endParaRPr lang="ru-RU" sz="2400" b="1" dirty="0">
              <a:solidFill>
                <a:srgbClr val="00B0F0"/>
              </a:solidFill>
              <a:latin typeface="Times New Roman" pitchFamily="18" charset="0"/>
              <a:cs typeface="Times New Roman" pitchFamily="18" charset="0"/>
            </a:endParaRPr>
          </a:p>
        </p:txBody>
      </p:sp>
      <p:pic>
        <p:nvPicPr>
          <p:cNvPr id="11" name="Рисунок 10" descr="объект.jpg"/>
          <p:cNvPicPr>
            <a:picLocks noChangeAspect="1"/>
          </p:cNvPicPr>
          <p:nvPr/>
        </p:nvPicPr>
        <p:blipFill>
          <a:blip r:embed="rId3" cstate="print"/>
          <a:stretch>
            <a:fillRect/>
          </a:stretch>
        </p:blipFill>
        <p:spPr>
          <a:xfrm>
            <a:off x="4786314" y="1142984"/>
            <a:ext cx="3759447" cy="3071834"/>
          </a:xfrm>
          <a:prstGeom prst="rect">
            <a:avLst/>
          </a:prstGeom>
        </p:spPr>
      </p:pic>
      <p:sp>
        <p:nvSpPr>
          <p:cNvPr id="12" name="TextBox 11"/>
          <p:cNvSpPr txBox="1"/>
          <p:nvPr/>
        </p:nvSpPr>
        <p:spPr>
          <a:xfrm>
            <a:off x="571472" y="4572008"/>
            <a:ext cx="7929618" cy="1569660"/>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При </a:t>
            </a:r>
            <a:r>
              <a:rPr lang="ru-RU" sz="1600" b="1" dirty="0">
                <a:latin typeface="Times New Roman" pitchFamily="18" charset="0"/>
                <a:cs typeface="Times New Roman" pitchFamily="18" charset="0"/>
              </a:rPr>
              <a:t>срабатывании </a:t>
            </a:r>
            <a:r>
              <a:rPr lang="ru-RU" sz="1600" b="1" dirty="0" smtClean="0">
                <a:latin typeface="Times New Roman" pitchFamily="18" charset="0"/>
                <a:cs typeface="Times New Roman" pitchFamily="18" charset="0"/>
              </a:rPr>
              <a:t>Автоматической Пожарной сигнализации (АПС) </a:t>
            </a:r>
            <a:r>
              <a:rPr lang="ru-RU" sz="1600" b="1" dirty="0">
                <a:latin typeface="Times New Roman" pitchFamily="18" charset="0"/>
                <a:cs typeface="Times New Roman" pitchFamily="18" charset="0"/>
              </a:rPr>
              <a:t>или ручного </a:t>
            </a:r>
            <a:r>
              <a:rPr lang="ru-RU" sz="1600" b="1" dirty="0" smtClean="0">
                <a:latin typeface="Times New Roman" pitchFamily="18" charset="0"/>
                <a:cs typeface="Times New Roman" pitchFamily="18" charset="0"/>
              </a:rPr>
              <a:t>извещателя </a:t>
            </a:r>
            <a:r>
              <a:rPr lang="ru-RU" sz="1600" b="1" dirty="0">
                <a:latin typeface="Times New Roman" pitchFamily="18" charset="0"/>
                <a:cs typeface="Times New Roman" pitchFamily="18" charset="0"/>
              </a:rPr>
              <a:t>(пожарная кнопка) на </a:t>
            </a:r>
            <a:r>
              <a:rPr lang="ru-RU" sz="1600" b="1" dirty="0" smtClean="0">
                <a:latin typeface="Times New Roman" pitchFamily="18" charset="0"/>
                <a:cs typeface="Times New Roman" pitchFamily="18" charset="0"/>
              </a:rPr>
              <a:t>объекте, АУ </a:t>
            </a:r>
            <a:r>
              <a:rPr lang="ru-RU" sz="1600" b="1" dirty="0">
                <a:latin typeface="Times New Roman" pitchFamily="18" charset="0"/>
                <a:cs typeface="Times New Roman" pitchFamily="18" charset="0"/>
              </a:rPr>
              <a:t>ЦАСПИ мгновенно передает сигнал </a:t>
            </a:r>
            <a:r>
              <a:rPr lang="ru-RU" sz="1600" b="1" dirty="0" smtClean="0">
                <a:latin typeface="Times New Roman" pitchFamily="18" charset="0"/>
                <a:cs typeface="Times New Roman" pitchFamily="18" charset="0"/>
              </a:rPr>
              <a:t>«Пожар» </a:t>
            </a:r>
            <a:r>
              <a:rPr lang="ru-RU" sz="1600" b="1" dirty="0">
                <a:latin typeface="Times New Roman" pitchFamily="18" charset="0"/>
                <a:cs typeface="Times New Roman" pitchFamily="18" charset="0"/>
              </a:rPr>
              <a:t>в ПЧ и </a:t>
            </a:r>
            <a:r>
              <a:rPr lang="ru-RU" sz="1600" b="1" dirty="0" smtClean="0">
                <a:latin typeface="Times New Roman" pitchFamily="18" charset="0"/>
                <a:cs typeface="Times New Roman" pitchFamily="18" charset="0"/>
              </a:rPr>
              <a:t>на серверный пул ЦАСПИ. </a:t>
            </a:r>
          </a:p>
          <a:p>
            <a:r>
              <a:rPr lang="ru-RU" sz="1600" b="1" dirty="0" smtClean="0">
                <a:latin typeface="Times New Roman" pitchFamily="18" charset="0"/>
                <a:cs typeface="Times New Roman" pitchFamily="18" charset="0"/>
              </a:rPr>
              <a:t>Также </a:t>
            </a:r>
            <a:r>
              <a:rPr lang="ru-RU" sz="1600" b="1" dirty="0">
                <a:latin typeface="Times New Roman" pitchFamily="18" charset="0"/>
                <a:cs typeface="Times New Roman" pitchFamily="18" charset="0"/>
              </a:rPr>
              <a:t>сигнал может быть отправлен на любое количество </a:t>
            </a:r>
            <a:r>
              <a:rPr lang="ru-RU" sz="1600" b="1" dirty="0" smtClean="0">
                <a:latin typeface="Times New Roman" pitchFamily="18" charset="0"/>
                <a:cs typeface="Times New Roman" pitchFamily="18" charset="0"/>
              </a:rPr>
              <a:t>адресатов, </a:t>
            </a:r>
          </a:p>
          <a:p>
            <a:r>
              <a:rPr lang="ru-RU" sz="1600" b="1" dirty="0" smtClean="0">
                <a:latin typeface="Times New Roman" pitchFamily="18" charset="0"/>
                <a:cs typeface="Times New Roman" pitchFamily="18" charset="0"/>
              </a:rPr>
              <a:t>таких </a:t>
            </a:r>
            <a:r>
              <a:rPr lang="ru-RU" sz="1600" b="1" dirty="0">
                <a:latin typeface="Times New Roman" pitchFamily="18" charset="0"/>
                <a:cs typeface="Times New Roman" pitchFamily="18" charset="0"/>
              </a:rPr>
              <a:t>как ГУВД и контролирующие структуры (ЦУКС</a:t>
            </a:r>
            <a:r>
              <a:rPr lang="ru-RU" sz="1600" b="1" dirty="0" smtClean="0">
                <a:latin typeface="Times New Roman" pitchFamily="18" charset="0"/>
                <a:cs typeface="Times New Roman" pitchFamily="18" charset="0"/>
              </a:rPr>
              <a:t>).</a:t>
            </a:r>
            <a:endParaRPr lang="ru-RU" sz="1600" b="1" dirty="0">
              <a:latin typeface="Times New Roman" pitchFamily="18" charset="0"/>
              <a:cs typeface="Times New Roman" pitchFamily="18" charset="0"/>
            </a:endParaRPr>
          </a:p>
          <a:p>
            <a:endParaRPr lang="ru-RU" sz="1600" b="1" dirty="0">
              <a:latin typeface="Times New Roman" pitchFamily="18" charset="0"/>
              <a:cs typeface="Times New Roman" pitchFamily="18" charset="0"/>
            </a:endParaRPr>
          </a:p>
        </p:txBody>
      </p:sp>
      <p:pic>
        <p:nvPicPr>
          <p:cNvPr id="1028" name="Picture 4" descr="H:\Rabota\Prez\пожтр.gif"/>
          <p:cNvPicPr>
            <a:picLocks noChangeAspect="1" noChangeArrowheads="1" noCrop="1"/>
          </p:cNvPicPr>
          <p:nvPr/>
        </p:nvPicPr>
        <p:blipFill>
          <a:blip r:embed="rId4" cstate="print"/>
          <a:srcRect/>
          <a:stretch>
            <a:fillRect/>
          </a:stretch>
        </p:blipFill>
        <p:spPr bwMode="auto">
          <a:xfrm>
            <a:off x="714348" y="1285860"/>
            <a:ext cx="3571875" cy="3048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142844" y="142852"/>
            <a:ext cx="7143800" cy="582594"/>
          </a:xfrm>
        </p:spPr>
        <p:txBody>
          <a:bodyPr>
            <a:normAutofit/>
          </a:bodyPr>
          <a:lstStyle/>
          <a:p>
            <a:r>
              <a:rPr lang="ru-RU" sz="2000" b="1" dirty="0" smtClean="0">
                <a:solidFill>
                  <a:srgbClr val="00B0F0"/>
                </a:solidFill>
                <a:latin typeface="Times New Roman" pitchFamily="18" charset="0"/>
                <a:cs typeface="Times New Roman" pitchFamily="18" charset="0"/>
              </a:rPr>
              <a:t>Экран Автоматизированного Рабочего Места (АРМ) ПЧ.</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71472" y="5357826"/>
            <a:ext cx="8215370" cy="1077218"/>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Это </a:t>
            </a:r>
            <a:r>
              <a:rPr lang="ru-RU" sz="1600" b="1" dirty="0">
                <a:latin typeface="Times New Roman" pitchFamily="18" charset="0"/>
                <a:cs typeface="Times New Roman" pitchFamily="18" charset="0"/>
              </a:rPr>
              <a:t>экран АРМ ПЧ с поступившей тревогой с объекта. Диспетчер слышит звуковой сигнал и видит визуально подсвеченную тревогу с информацией об объекте. Диспетчер ПЧ должен нажать кнопку "принять".</a:t>
            </a:r>
          </a:p>
          <a:p>
            <a:endParaRPr lang="ru-RU" sz="1600" b="1" dirty="0">
              <a:latin typeface="Times New Roman" pitchFamily="18" charset="0"/>
              <a:cs typeface="Times New Roman" pitchFamily="18" charset="0"/>
            </a:endParaRPr>
          </a:p>
        </p:txBody>
      </p:sp>
      <p:pic>
        <p:nvPicPr>
          <p:cNvPr id="4098" name="Picture 2" descr="F:\Работа\Prez\11.10.12\Мат\ПЧ.gif"/>
          <p:cNvPicPr>
            <a:picLocks noChangeAspect="1" noChangeArrowheads="1" noCrop="1"/>
          </p:cNvPicPr>
          <p:nvPr/>
        </p:nvPicPr>
        <p:blipFill>
          <a:blip r:embed="rId3"/>
          <a:srcRect/>
          <a:stretch>
            <a:fillRect/>
          </a:stretch>
        </p:blipFill>
        <p:spPr bwMode="auto">
          <a:xfrm>
            <a:off x="642910" y="714356"/>
            <a:ext cx="7858180" cy="450617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428596" y="142852"/>
            <a:ext cx="2543164" cy="582594"/>
          </a:xfrm>
        </p:spPr>
        <p:txBody>
          <a:bodyPr>
            <a:normAutofit/>
          </a:bodyPr>
          <a:lstStyle/>
          <a:p>
            <a:r>
              <a:rPr lang="ru-RU" sz="2400" b="1" dirty="0" smtClean="0">
                <a:solidFill>
                  <a:srgbClr val="00B0F0"/>
                </a:solidFill>
                <a:latin typeface="Times New Roman" pitchFamily="18" charset="0"/>
                <a:cs typeface="Times New Roman" pitchFamily="18" charset="0"/>
              </a:rPr>
              <a:t>Экран АРМ ПЧ</a:t>
            </a:r>
            <a:endParaRPr lang="ru-RU" sz="2400" b="1" dirty="0">
              <a:solidFill>
                <a:srgbClr val="00B0F0"/>
              </a:solidFill>
              <a:latin typeface="Times New Roman" pitchFamily="18" charset="0"/>
              <a:cs typeface="Times New Roman" pitchFamily="18" charset="0"/>
            </a:endParaRPr>
          </a:p>
        </p:txBody>
      </p:sp>
      <p:sp>
        <p:nvSpPr>
          <p:cNvPr id="5" name="TextBox 4"/>
          <p:cNvSpPr txBox="1"/>
          <p:nvPr/>
        </p:nvSpPr>
        <p:spPr>
          <a:xfrm>
            <a:off x="571472" y="5643578"/>
            <a:ext cx="8215370" cy="584775"/>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Диспетчер ПЧ на своём АРМ может просмотреть дополнительную информацию по объекту, с которого пришла тревога.</a:t>
            </a:r>
            <a:endParaRPr lang="ru-RU" sz="1600" b="1" dirty="0">
              <a:latin typeface="Times New Roman" pitchFamily="18" charset="0"/>
              <a:cs typeface="Times New Roman" pitchFamily="18" charset="0"/>
            </a:endParaRPr>
          </a:p>
        </p:txBody>
      </p:sp>
      <p:pic>
        <p:nvPicPr>
          <p:cNvPr id="5122" name="Picture 2" descr="F:\Работа\Prez\11.10.12\Мат\Инф_Об.jpg"/>
          <p:cNvPicPr>
            <a:picLocks noChangeAspect="1" noChangeArrowheads="1"/>
          </p:cNvPicPr>
          <p:nvPr/>
        </p:nvPicPr>
        <p:blipFill>
          <a:blip r:embed="rId3"/>
          <a:srcRect/>
          <a:stretch>
            <a:fillRect/>
          </a:stretch>
        </p:blipFill>
        <p:spPr bwMode="auto">
          <a:xfrm>
            <a:off x="428596" y="785794"/>
            <a:ext cx="8286776" cy="4816687"/>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142908" y="142852"/>
            <a:ext cx="7858180" cy="582594"/>
          </a:xfrm>
        </p:spPr>
        <p:txBody>
          <a:bodyPr>
            <a:normAutofit/>
          </a:bodyPr>
          <a:lstStyle/>
          <a:p>
            <a:r>
              <a:rPr lang="ru-RU" sz="2000" b="1" dirty="0" smtClean="0">
                <a:solidFill>
                  <a:srgbClr val="00B0F0"/>
                </a:solidFill>
                <a:latin typeface="Times New Roman" pitchFamily="18" charset="0"/>
                <a:cs typeface="Times New Roman" pitchFamily="18" charset="0"/>
              </a:rPr>
              <a:t>Экран ЦУКС  (Центр Управления Кризисными Ситуациями)</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71472" y="5357826"/>
            <a:ext cx="8215370" cy="923330"/>
          </a:xfrm>
          <a:prstGeom prst="rect">
            <a:avLst/>
          </a:prstGeom>
          <a:noFill/>
        </p:spPr>
        <p:txBody>
          <a:bodyPr wrap="square" rtlCol="0">
            <a:spAutoFit/>
          </a:bodyPr>
          <a:lstStyle/>
          <a:p>
            <a:r>
              <a:rPr lang="ru-RU" b="1" dirty="0" smtClean="0">
                <a:latin typeface="Times New Roman" pitchFamily="18" charset="0"/>
                <a:cs typeface="Times New Roman" pitchFamily="18" charset="0"/>
              </a:rPr>
              <a:t>Контролирующие </a:t>
            </a:r>
            <a:r>
              <a:rPr lang="ru-RU" b="1" dirty="0">
                <a:latin typeface="Times New Roman" pitchFamily="18" charset="0"/>
                <a:cs typeface="Times New Roman" pitchFamily="18" charset="0"/>
              </a:rPr>
              <a:t>структуры (ЦУКС) на своем АРМ видят </a:t>
            </a:r>
            <a:r>
              <a:rPr lang="ru-RU" b="1" dirty="0" smtClean="0">
                <a:latin typeface="Times New Roman" pitchFamily="18" charset="0"/>
                <a:cs typeface="Times New Roman" pitchFamily="18" charset="0"/>
              </a:rPr>
              <a:t>реакцию (нажатие кнопки «Принять») </a:t>
            </a:r>
            <a:r>
              <a:rPr lang="ru-RU" b="1" dirty="0">
                <a:latin typeface="Times New Roman" pitchFamily="18" charset="0"/>
                <a:cs typeface="Times New Roman" pitchFamily="18" charset="0"/>
              </a:rPr>
              <a:t>и время реакции диспетчера ПЧ.</a:t>
            </a:r>
          </a:p>
          <a:p>
            <a:endParaRPr lang="ru-RU" b="1" dirty="0">
              <a:latin typeface="Times New Roman" pitchFamily="18" charset="0"/>
              <a:cs typeface="Times New Roman" pitchFamily="18" charset="0"/>
            </a:endParaRPr>
          </a:p>
        </p:txBody>
      </p:sp>
      <p:pic>
        <p:nvPicPr>
          <p:cNvPr id="6146" name="Picture 2" descr="F:\Работа\Prez\11.10.12\Мат\ЦУКС.jpg"/>
          <p:cNvPicPr>
            <a:picLocks noChangeAspect="1" noChangeArrowheads="1"/>
          </p:cNvPicPr>
          <p:nvPr/>
        </p:nvPicPr>
        <p:blipFill>
          <a:blip r:embed="rId3"/>
          <a:srcRect/>
          <a:stretch>
            <a:fillRect/>
          </a:stretch>
        </p:blipFill>
        <p:spPr bwMode="auto">
          <a:xfrm>
            <a:off x="571472" y="714356"/>
            <a:ext cx="8072462" cy="4538544"/>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142908" y="71414"/>
            <a:ext cx="5072098" cy="582594"/>
          </a:xfrm>
        </p:spPr>
        <p:txBody>
          <a:bodyPr>
            <a:normAutofit/>
          </a:bodyPr>
          <a:lstStyle/>
          <a:p>
            <a:r>
              <a:rPr lang="ru-RU" sz="2000" b="1" dirty="0" smtClean="0">
                <a:solidFill>
                  <a:srgbClr val="00B0F0"/>
                </a:solidFill>
                <a:latin typeface="Times New Roman" pitchFamily="18" charset="0"/>
                <a:cs typeface="Times New Roman" pitchFamily="18" charset="0"/>
              </a:rPr>
              <a:t>Экран АРМ Диспетчерского Центра.</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4143380"/>
            <a:ext cx="8215370" cy="923330"/>
          </a:xfrm>
          <a:prstGeom prst="rect">
            <a:avLst/>
          </a:prstGeom>
          <a:noFill/>
        </p:spPr>
        <p:txBody>
          <a:bodyPr wrap="square" rtlCol="0">
            <a:spAutoFit/>
          </a:bodyPr>
          <a:lstStyle/>
          <a:p>
            <a:r>
              <a:rPr lang="ru-RU" b="1" dirty="0">
                <a:latin typeface="Times New Roman" pitchFamily="18" charset="0"/>
                <a:cs typeface="Times New Roman" pitchFamily="18" charset="0"/>
              </a:rPr>
              <a:t>В</a:t>
            </a:r>
            <a:r>
              <a:rPr lang="ru-RU" b="1" dirty="0" smtClean="0">
                <a:latin typeface="Times New Roman" pitchFamily="18" charset="0"/>
                <a:cs typeface="Times New Roman" pitchFamily="18" charset="0"/>
              </a:rPr>
              <a:t> Службе технической поддержки ЦАСПИ контролируют </a:t>
            </a:r>
            <a:r>
              <a:rPr lang="ru-RU" b="1" dirty="0">
                <a:latin typeface="Times New Roman" pitchFamily="18" charset="0"/>
                <a:cs typeface="Times New Roman" pitchFamily="18" charset="0"/>
              </a:rPr>
              <a:t>информацию о прохождении </a:t>
            </a:r>
            <a:r>
              <a:rPr lang="ru-RU" b="1" dirty="0" smtClean="0">
                <a:latin typeface="Times New Roman" pitchFamily="18" charset="0"/>
                <a:cs typeface="Times New Roman" pitchFamily="18" charset="0"/>
              </a:rPr>
              <a:t>тревожных </a:t>
            </a:r>
            <a:r>
              <a:rPr lang="ru-RU" b="1" dirty="0">
                <a:latin typeface="Times New Roman" pitchFamily="18" charset="0"/>
                <a:cs typeface="Times New Roman" pitchFamily="18" charset="0"/>
              </a:rPr>
              <a:t>сигналов </a:t>
            </a:r>
            <a:r>
              <a:rPr lang="ru-RU" b="1" dirty="0" smtClean="0">
                <a:latin typeface="Times New Roman" pitchFamily="18" charset="0"/>
                <a:cs typeface="Times New Roman" pitchFamily="18" charset="0"/>
              </a:rPr>
              <a:t>на </a:t>
            </a:r>
            <a:r>
              <a:rPr lang="ru-RU" b="1" dirty="0">
                <a:latin typeface="Times New Roman" pitchFamily="18" charset="0"/>
                <a:cs typeface="Times New Roman" pitchFamily="18" charset="0"/>
              </a:rPr>
              <a:t>все </a:t>
            </a:r>
            <a:r>
              <a:rPr lang="ru-RU" b="1" dirty="0" err="1" smtClean="0">
                <a:latin typeface="Times New Roman" pitchFamily="18" charset="0"/>
                <a:cs typeface="Times New Roman" pitchFamily="18" charset="0"/>
              </a:rPr>
              <a:t>АРМы</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a:p>
            <a:endParaRPr lang="ru-RU" b="1" dirty="0">
              <a:latin typeface="Times New Roman" pitchFamily="18" charset="0"/>
              <a:cs typeface="Times New Roman" pitchFamily="18" charset="0"/>
            </a:endParaRPr>
          </a:p>
        </p:txBody>
      </p:sp>
      <p:pic>
        <p:nvPicPr>
          <p:cNvPr id="4098" name="Picture 2" descr="F:\Работа\Prez\11\001.jpg"/>
          <p:cNvPicPr>
            <a:picLocks noChangeAspect="1" noChangeArrowheads="1"/>
          </p:cNvPicPr>
          <p:nvPr/>
        </p:nvPicPr>
        <p:blipFill>
          <a:blip r:embed="rId3"/>
          <a:srcRect/>
          <a:stretch>
            <a:fillRect/>
          </a:stretch>
        </p:blipFill>
        <p:spPr bwMode="auto">
          <a:xfrm>
            <a:off x="500034" y="1285860"/>
            <a:ext cx="8286808" cy="250507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5072098" cy="582594"/>
          </a:xfrm>
        </p:spPr>
        <p:txBody>
          <a:bodyPr>
            <a:normAutofit fontScale="90000"/>
          </a:bodyPr>
          <a:lstStyle/>
          <a:p>
            <a:r>
              <a:rPr lang="ru-RU" sz="2000" b="1" dirty="0" smtClean="0">
                <a:solidFill>
                  <a:srgbClr val="00B0F0"/>
                </a:solidFill>
                <a:latin typeface="Times New Roman" pitchFamily="18" charset="0"/>
                <a:cs typeface="Times New Roman" pitchFamily="18" charset="0"/>
              </a:rPr>
              <a:t>Экран АРМ тестирования пожарных частей.</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71472" y="5357826"/>
            <a:ext cx="8215370" cy="646331"/>
          </a:xfrm>
          <a:prstGeom prst="rect">
            <a:avLst/>
          </a:prstGeom>
          <a:noFill/>
        </p:spPr>
        <p:txBody>
          <a:bodyPr wrap="square" rtlCol="0">
            <a:spAutoFit/>
          </a:bodyPr>
          <a:lstStyle/>
          <a:p>
            <a:r>
              <a:rPr lang="ru-RU" b="1" dirty="0" smtClean="0">
                <a:latin typeface="Times New Roman" pitchFamily="18" charset="0"/>
                <a:cs typeface="Times New Roman" pitchFamily="18" charset="0"/>
              </a:rPr>
              <a:t>В Службе технической поддержки контролируют состояние каналов связи всех </a:t>
            </a:r>
            <a:r>
              <a:rPr lang="ru-RU" b="1" dirty="0" err="1" smtClean="0">
                <a:latin typeface="Times New Roman" pitchFamily="18" charset="0"/>
                <a:cs typeface="Times New Roman" pitchFamily="18" charset="0"/>
              </a:rPr>
              <a:t>АРМов</a:t>
            </a:r>
            <a:r>
              <a:rPr lang="ru-RU" b="1" dirty="0" smtClean="0">
                <a:latin typeface="Times New Roman" pitchFamily="18" charset="0"/>
                <a:cs typeface="Times New Roman" pitchFamily="18" charset="0"/>
              </a:rPr>
              <a:t>. </a:t>
            </a:r>
            <a:r>
              <a:rPr lang="ru-RU" b="1" dirty="0">
                <a:latin typeface="Times New Roman" pitchFamily="18" charset="0"/>
                <a:cs typeface="Times New Roman" pitchFamily="18" charset="0"/>
              </a:rPr>
              <a:t>Периодичность </a:t>
            </a:r>
            <a:r>
              <a:rPr lang="ru-RU" b="1" dirty="0" smtClean="0">
                <a:latin typeface="Times New Roman" pitchFamily="18" charset="0"/>
                <a:cs typeface="Times New Roman" pitchFamily="18" charset="0"/>
              </a:rPr>
              <a:t>тестирования канала связи - 1 </a:t>
            </a:r>
            <a:r>
              <a:rPr lang="ru-RU" b="1" dirty="0">
                <a:latin typeface="Times New Roman" pitchFamily="18" charset="0"/>
                <a:cs typeface="Times New Roman" pitchFamily="18" charset="0"/>
              </a:rPr>
              <a:t>мин.</a:t>
            </a:r>
          </a:p>
        </p:txBody>
      </p:sp>
      <p:pic>
        <p:nvPicPr>
          <p:cNvPr id="5122" name="Picture 2" descr="F:\Работа\Prez\11\002.jpg"/>
          <p:cNvPicPr>
            <a:picLocks noChangeAspect="1" noChangeArrowheads="1"/>
          </p:cNvPicPr>
          <p:nvPr/>
        </p:nvPicPr>
        <p:blipFill>
          <a:blip r:embed="rId3"/>
          <a:srcRect/>
          <a:stretch>
            <a:fillRect/>
          </a:stretch>
        </p:blipFill>
        <p:spPr bwMode="auto">
          <a:xfrm>
            <a:off x="571472" y="857232"/>
            <a:ext cx="8001056" cy="4214842"/>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5072098" cy="582594"/>
          </a:xfrm>
        </p:spPr>
        <p:txBody>
          <a:bodyPr>
            <a:normAutofit/>
          </a:bodyPr>
          <a:lstStyle/>
          <a:p>
            <a:r>
              <a:rPr lang="ru-RU" sz="2000" b="1" dirty="0" smtClean="0">
                <a:solidFill>
                  <a:srgbClr val="00B0F0"/>
                </a:solidFill>
                <a:latin typeface="Times New Roman" pitchFamily="18" charset="0"/>
                <a:cs typeface="Times New Roman" pitchFamily="18" charset="0"/>
              </a:rPr>
              <a:t>Экран АРМ тестирования объектов.</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71472" y="5357826"/>
            <a:ext cx="8215370" cy="646331"/>
          </a:xfrm>
          <a:prstGeom prst="rect">
            <a:avLst/>
          </a:prstGeom>
          <a:noFill/>
        </p:spPr>
        <p:txBody>
          <a:bodyPr wrap="square" rtlCol="0">
            <a:spAutoFit/>
          </a:bodyPr>
          <a:lstStyle/>
          <a:p>
            <a:r>
              <a:rPr lang="ru-RU" b="1" dirty="0" smtClean="0">
                <a:latin typeface="Times New Roman" pitchFamily="18" charset="0"/>
                <a:cs typeface="Times New Roman" pitchFamily="18" charset="0"/>
              </a:rPr>
              <a:t>В Службе технической поддержки контролируют состояние каналов связи всех объектов. Периодичность тестирования канала связи - 1 мин.</a:t>
            </a:r>
            <a:endParaRPr lang="ru-RU" b="1" dirty="0">
              <a:latin typeface="Times New Roman" pitchFamily="18" charset="0"/>
              <a:cs typeface="Times New Roman" pitchFamily="18" charset="0"/>
            </a:endParaRPr>
          </a:p>
        </p:txBody>
      </p:sp>
      <p:pic>
        <p:nvPicPr>
          <p:cNvPr id="6146" name="Picture 2" descr="F:\Работа\Prez\11\003.jpg"/>
          <p:cNvPicPr>
            <a:picLocks noChangeAspect="1" noChangeArrowheads="1"/>
          </p:cNvPicPr>
          <p:nvPr/>
        </p:nvPicPr>
        <p:blipFill>
          <a:blip r:embed="rId3"/>
          <a:srcRect/>
          <a:stretch>
            <a:fillRect/>
          </a:stretch>
        </p:blipFill>
        <p:spPr bwMode="auto">
          <a:xfrm>
            <a:off x="1000100" y="785794"/>
            <a:ext cx="6715172" cy="4473776"/>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Рисунок 12" descr="фон1.jpg"/>
          <p:cNvPicPr>
            <a:picLocks noChangeAspect="1"/>
          </p:cNvPicPr>
          <p:nvPr/>
        </p:nvPicPr>
        <p:blipFill>
          <a:blip r:embed="rId2" cstate="print"/>
          <a:stretch>
            <a:fillRect/>
          </a:stretch>
        </p:blipFill>
        <p:spPr>
          <a:xfrm>
            <a:off x="357158" y="990600"/>
            <a:ext cx="8429684" cy="5224482"/>
          </a:xfrm>
          <a:prstGeom prst="rect">
            <a:avLst/>
          </a:prstGeom>
        </p:spPr>
      </p:pic>
      <p:sp>
        <p:nvSpPr>
          <p:cNvPr id="2" name="Заголовок 1"/>
          <p:cNvSpPr>
            <a:spLocks noGrp="1"/>
          </p:cNvSpPr>
          <p:nvPr>
            <p:ph type="title"/>
          </p:nvPr>
        </p:nvSpPr>
        <p:spPr>
          <a:xfrm>
            <a:off x="285720" y="214290"/>
            <a:ext cx="4929222" cy="654032"/>
          </a:xfrm>
        </p:spPr>
        <p:txBody>
          <a:bodyPr>
            <a:noAutofit/>
          </a:bodyPr>
          <a:lstStyle/>
          <a:p>
            <a:r>
              <a:rPr lang="ru-RU" sz="2000" b="1" dirty="0">
                <a:solidFill>
                  <a:srgbClr val="00B0F0"/>
                </a:solidFill>
                <a:latin typeface="Times New Roman" pitchFamily="18" charset="0"/>
                <a:cs typeface="Times New Roman" pitchFamily="18" charset="0"/>
              </a:rPr>
              <a:t>2</a:t>
            </a:r>
            <a:r>
              <a:rPr lang="ru-RU" sz="2000" b="1" dirty="0" smtClean="0">
                <a:solidFill>
                  <a:srgbClr val="00B0F0"/>
                </a:solidFill>
                <a:latin typeface="Times New Roman" pitchFamily="18" charset="0"/>
                <a:cs typeface="Times New Roman" pitchFamily="18" charset="0"/>
              </a:rPr>
              <a:t>. Прохождение технического сигнала.</a:t>
            </a:r>
            <a:endParaRPr lang="ru-RU" sz="2000" b="1" dirty="0">
              <a:solidFill>
                <a:srgbClr val="00B0F0"/>
              </a:solidFill>
              <a:latin typeface="Times New Roman" pitchFamily="18" charset="0"/>
              <a:cs typeface="Times New Roman" pitchFamily="18" charset="0"/>
            </a:endParaRPr>
          </a:p>
        </p:txBody>
      </p:sp>
      <p:sp>
        <p:nvSpPr>
          <p:cNvPr id="12" name="TextBox 11"/>
          <p:cNvSpPr txBox="1"/>
          <p:nvPr/>
        </p:nvSpPr>
        <p:spPr>
          <a:xfrm>
            <a:off x="857224" y="4643446"/>
            <a:ext cx="7786742" cy="1477328"/>
          </a:xfrm>
          <a:prstGeom prst="rect">
            <a:avLst/>
          </a:prstGeom>
          <a:noFill/>
        </p:spPr>
        <p:txBody>
          <a:bodyPr wrap="square" rtlCol="0">
            <a:spAutoFit/>
          </a:bodyPr>
          <a:lstStyle/>
          <a:p>
            <a:r>
              <a:rPr lang="ru-RU" b="1" dirty="0" smtClean="0">
                <a:latin typeface="Times New Roman" pitchFamily="18" charset="0"/>
                <a:cs typeface="Times New Roman" pitchFamily="18" charset="0"/>
              </a:rPr>
              <a:t>При </a:t>
            </a:r>
            <a:r>
              <a:rPr lang="ru-RU" b="1" dirty="0">
                <a:latin typeface="Times New Roman" pitchFamily="18" charset="0"/>
                <a:cs typeface="Times New Roman" pitchFamily="18" charset="0"/>
              </a:rPr>
              <a:t>формировании АПС технического сигнала ( неисправность шлейфа, разряд </a:t>
            </a:r>
            <a:r>
              <a:rPr lang="ru-RU" b="1" dirty="0" smtClean="0">
                <a:latin typeface="Times New Roman" pitchFamily="18" charset="0"/>
                <a:cs typeface="Times New Roman" pitchFamily="18" charset="0"/>
              </a:rPr>
              <a:t>АКБ </a:t>
            </a:r>
            <a:r>
              <a:rPr lang="ru-RU" b="1" dirty="0">
                <a:latin typeface="Times New Roman" pitchFamily="18" charset="0"/>
                <a:cs typeface="Times New Roman" pitchFamily="18" charset="0"/>
              </a:rPr>
              <a:t>и </a:t>
            </a:r>
            <a:r>
              <a:rPr lang="ru-RU" b="1" dirty="0" smtClean="0">
                <a:latin typeface="Times New Roman" pitchFamily="18" charset="0"/>
                <a:cs typeface="Times New Roman" pitchFamily="18" charset="0"/>
              </a:rPr>
              <a:t>т.д.) </a:t>
            </a:r>
            <a:r>
              <a:rPr lang="ru-RU" b="1" dirty="0">
                <a:latin typeface="Times New Roman" pitchFamily="18" charset="0"/>
                <a:cs typeface="Times New Roman" pitchFamily="18" charset="0"/>
              </a:rPr>
              <a:t>АУ ЦАСПИ не посылает подобные сигналы в ПЧ. Эти сигналы уходят только в </a:t>
            </a:r>
            <a:r>
              <a:rPr lang="ru-RU" b="1" dirty="0" smtClean="0">
                <a:latin typeface="Times New Roman" pitchFamily="18" charset="0"/>
                <a:cs typeface="Times New Roman" pitchFamily="18" charset="0"/>
              </a:rPr>
              <a:t>Службу технической поддержки, а оттуда </a:t>
            </a:r>
            <a:r>
              <a:rPr lang="ru-RU" b="1" dirty="0">
                <a:latin typeface="Times New Roman" pitchFamily="18" charset="0"/>
                <a:cs typeface="Times New Roman" pitchFamily="18" charset="0"/>
              </a:rPr>
              <a:t>монтажным организациям.</a:t>
            </a:r>
          </a:p>
          <a:p>
            <a:endParaRPr lang="ru-RU" b="1" dirty="0">
              <a:latin typeface="Times New Roman" pitchFamily="18" charset="0"/>
              <a:cs typeface="Times New Roman" pitchFamily="18" charset="0"/>
            </a:endParaRPr>
          </a:p>
        </p:txBody>
      </p:sp>
      <p:pic>
        <p:nvPicPr>
          <p:cNvPr id="2050" name="Picture 2" descr="H:\Rabota\Prez\Неиспр.gif"/>
          <p:cNvPicPr>
            <a:picLocks noChangeAspect="1" noChangeArrowheads="1" noCrop="1"/>
          </p:cNvPicPr>
          <p:nvPr/>
        </p:nvPicPr>
        <p:blipFill>
          <a:blip r:embed="rId3" cstate="print"/>
          <a:srcRect/>
          <a:stretch>
            <a:fillRect/>
          </a:stretch>
        </p:blipFill>
        <p:spPr bwMode="auto">
          <a:xfrm>
            <a:off x="857224" y="1357298"/>
            <a:ext cx="3571875" cy="3048000"/>
          </a:xfrm>
          <a:prstGeom prst="rect">
            <a:avLst/>
          </a:prstGeom>
          <a:noFill/>
        </p:spPr>
      </p:pic>
      <p:pic>
        <p:nvPicPr>
          <p:cNvPr id="2051" name="Picture 3" descr="H:\Rabota\Prez\объект неиспр.jpg"/>
          <p:cNvPicPr>
            <a:picLocks noChangeAspect="1" noChangeArrowheads="1"/>
          </p:cNvPicPr>
          <p:nvPr/>
        </p:nvPicPr>
        <p:blipFill>
          <a:blip r:embed="rId4" cstate="print"/>
          <a:srcRect/>
          <a:stretch>
            <a:fillRect/>
          </a:stretch>
        </p:blipFill>
        <p:spPr bwMode="auto">
          <a:xfrm>
            <a:off x="4786314" y="1357298"/>
            <a:ext cx="3672017" cy="3000396"/>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6572296" cy="582594"/>
          </a:xfrm>
        </p:spPr>
        <p:txBody>
          <a:bodyPr>
            <a:normAutofit fontScale="90000"/>
          </a:bodyPr>
          <a:lstStyle/>
          <a:p>
            <a:r>
              <a:rPr lang="ru-RU" sz="2000" b="1" dirty="0" smtClean="0">
                <a:solidFill>
                  <a:srgbClr val="00B0F0"/>
                </a:solidFill>
                <a:latin typeface="Times New Roman" pitchFamily="18" charset="0"/>
                <a:cs typeface="Times New Roman" pitchFamily="18" charset="0"/>
              </a:rPr>
              <a:t>Экран АРМ монтажной организации или сервисной </a:t>
            </a:r>
            <a:r>
              <a:rPr lang="ru-RU" sz="2000" b="1" dirty="0">
                <a:solidFill>
                  <a:srgbClr val="00B0F0"/>
                </a:solidFill>
                <a:latin typeface="Times New Roman" pitchFamily="18" charset="0"/>
                <a:cs typeface="Times New Roman" pitchFamily="18" charset="0"/>
              </a:rPr>
              <a:t>с</a:t>
            </a:r>
            <a:r>
              <a:rPr lang="ru-RU" sz="2000" b="1" dirty="0" smtClean="0">
                <a:solidFill>
                  <a:srgbClr val="00B0F0"/>
                </a:solidFill>
                <a:latin typeface="Times New Roman" pitchFamily="18" charset="0"/>
                <a:cs typeface="Times New Roman" pitchFamily="18" charset="0"/>
              </a:rPr>
              <a:t>лужбы.</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71472" y="5357826"/>
            <a:ext cx="8215370" cy="646331"/>
          </a:xfrm>
          <a:prstGeom prst="rect">
            <a:avLst/>
          </a:prstGeom>
          <a:noFill/>
        </p:spPr>
        <p:txBody>
          <a:bodyPr wrap="square" rtlCol="0">
            <a:spAutoFit/>
          </a:bodyPr>
          <a:lstStyle/>
          <a:p>
            <a:r>
              <a:rPr lang="ru-RU" b="1" dirty="0" smtClean="0">
                <a:latin typeface="Times New Roman" pitchFamily="18" charset="0"/>
                <a:cs typeface="Times New Roman" pitchFamily="18" charset="0"/>
              </a:rPr>
              <a:t>Монтажная организация или служба сервиса получает техническое сообщение с объекта.</a:t>
            </a:r>
            <a:endParaRPr lang="ru-RU" b="1" dirty="0">
              <a:latin typeface="Times New Roman" pitchFamily="18" charset="0"/>
              <a:cs typeface="Times New Roman" pitchFamily="18" charset="0"/>
            </a:endParaRPr>
          </a:p>
        </p:txBody>
      </p:sp>
      <p:pic>
        <p:nvPicPr>
          <p:cNvPr id="7170" name="Picture 2" descr="F:\Работа\Prez\11.10.12\Мат\МО.gif"/>
          <p:cNvPicPr>
            <a:picLocks noChangeAspect="1" noChangeArrowheads="1" noCrop="1"/>
          </p:cNvPicPr>
          <p:nvPr/>
        </p:nvPicPr>
        <p:blipFill>
          <a:blip r:embed="rId3"/>
          <a:srcRect/>
          <a:stretch>
            <a:fillRect/>
          </a:stretch>
        </p:blipFill>
        <p:spPr bwMode="auto">
          <a:xfrm>
            <a:off x="571472" y="785794"/>
            <a:ext cx="7973025" cy="457203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4143404" cy="582594"/>
          </a:xfrm>
        </p:spPr>
        <p:txBody>
          <a:bodyPr>
            <a:normAutofit/>
          </a:bodyPr>
          <a:lstStyle/>
          <a:p>
            <a:r>
              <a:rPr lang="ru-RU" sz="2000" b="1" dirty="0" smtClean="0">
                <a:solidFill>
                  <a:srgbClr val="00B0F0"/>
                </a:solidFill>
                <a:latin typeface="Times New Roman" pitchFamily="18" charset="0"/>
                <a:cs typeface="Times New Roman" pitchFamily="18" charset="0"/>
              </a:rPr>
              <a:t>3. Прямой телефонный канал.</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71472" y="5357826"/>
            <a:ext cx="8215370" cy="923330"/>
          </a:xfrm>
          <a:prstGeom prst="rect">
            <a:avLst/>
          </a:prstGeom>
          <a:noFill/>
        </p:spPr>
        <p:txBody>
          <a:bodyPr wrap="square" rtlCol="0">
            <a:spAutoFit/>
          </a:bodyPr>
          <a:lstStyle/>
          <a:p>
            <a:r>
              <a:rPr lang="ru-RU" b="1" dirty="0" smtClean="0">
                <a:latin typeface="Times New Roman" pitchFamily="18" charset="0"/>
                <a:cs typeface="Times New Roman" pitchFamily="18" charset="0"/>
              </a:rPr>
              <a:t>К </a:t>
            </a:r>
            <a:r>
              <a:rPr lang="ru-RU" b="1" dirty="0">
                <a:latin typeface="Times New Roman" pitchFamily="18" charset="0"/>
                <a:cs typeface="Times New Roman" pitchFamily="18" charset="0"/>
              </a:rPr>
              <a:t>АУ ЦАСПИ в базовой комплектации подключается стандартный телефонный аппарат, при снятии трубки которого, </a:t>
            </a:r>
            <a:r>
              <a:rPr lang="ru-RU" b="1" dirty="0" smtClean="0">
                <a:latin typeface="Times New Roman" pitchFamily="18" charset="0"/>
                <a:cs typeface="Times New Roman" pitchFamily="18" charset="0"/>
              </a:rPr>
              <a:t>без набора </a:t>
            </a:r>
            <a:r>
              <a:rPr lang="ru-RU" b="1" dirty="0">
                <a:latin typeface="Times New Roman" pitchFamily="18" charset="0"/>
                <a:cs typeface="Times New Roman" pitchFamily="18" charset="0"/>
              </a:rPr>
              <a:t>номера, </a:t>
            </a:r>
            <a:r>
              <a:rPr lang="ru-RU" b="1" dirty="0" smtClean="0">
                <a:latin typeface="Times New Roman" pitchFamily="18" charset="0"/>
                <a:cs typeface="Times New Roman" pitchFamily="18" charset="0"/>
              </a:rPr>
              <a:t>устанавливается прямая телефонная связь с ближайшей </a:t>
            </a:r>
            <a:r>
              <a:rPr lang="ru-RU" b="1" dirty="0">
                <a:latin typeface="Times New Roman" pitchFamily="18" charset="0"/>
                <a:cs typeface="Times New Roman" pitchFamily="18" charset="0"/>
              </a:rPr>
              <a:t>ПЧ</a:t>
            </a:r>
            <a:r>
              <a:rPr lang="ru-RU"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p:txBody>
      </p:sp>
      <p:pic>
        <p:nvPicPr>
          <p:cNvPr id="3074" name="Picture 2" descr="H:\Rabota\Prez\АУ1.jpg"/>
          <p:cNvPicPr>
            <a:picLocks noChangeAspect="1" noChangeArrowheads="1"/>
          </p:cNvPicPr>
          <p:nvPr/>
        </p:nvPicPr>
        <p:blipFill>
          <a:blip r:embed="rId3" cstate="print"/>
          <a:srcRect/>
          <a:stretch>
            <a:fillRect/>
          </a:stretch>
        </p:blipFill>
        <p:spPr bwMode="auto">
          <a:xfrm>
            <a:off x="2357422" y="1000108"/>
            <a:ext cx="4762500" cy="40640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3357586" cy="582594"/>
          </a:xfrm>
        </p:spPr>
        <p:txBody>
          <a:bodyPr>
            <a:normAutofit/>
          </a:bodyPr>
          <a:lstStyle/>
          <a:p>
            <a:r>
              <a:rPr lang="ru-RU" sz="2000" b="1" dirty="0" smtClean="0">
                <a:solidFill>
                  <a:srgbClr val="00B0F0"/>
                </a:solidFill>
                <a:latin typeface="Times New Roman" pitchFamily="18" charset="0"/>
                <a:cs typeface="Times New Roman" pitchFamily="18" charset="0"/>
              </a:rPr>
              <a:t> АРМ Пожарной Части.</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71472" y="5072074"/>
            <a:ext cx="8215370" cy="1200329"/>
          </a:xfrm>
          <a:prstGeom prst="rect">
            <a:avLst/>
          </a:prstGeom>
          <a:noFill/>
        </p:spPr>
        <p:txBody>
          <a:bodyPr wrap="square" rtlCol="0">
            <a:spAutoFit/>
          </a:bodyPr>
          <a:lstStyle/>
          <a:p>
            <a:r>
              <a:rPr lang="ru-RU" b="1" dirty="0" smtClean="0">
                <a:latin typeface="Times New Roman" pitchFamily="18" charset="0"/>
                <a:cs typeface="Times New Roman" pitchFamily="18" charset="0"/>
              </a:rPr>
              <a:t>При снятии трубки телефона на объекте, на </a:t>
            </a:r>
            <a:r>
              <a:rPr lang="ru-RU" b="1" dirty="0" err="1" smtClean="0">
                <a:latin typeface="Times New Roman" pitchFamily="18" charset="0"/>
                <a:cs typeface="Times New Roman" pitchFamily="18" charset="0"/>
              </a:rPr>
              <a:t>АРМе</a:t>
            </a:r>
            <a:r>
              <a:rPr lang="ru-RU" b="1" dirty="0" smtClean="0">
                <a:latin typeface="Times New Roman" pitchFamily="18" charset="0"/>
                <a:cs typeface="Times New Roman" pitchFamily="18" charset="0"/>
              </a:rPr>
              <a:t> ПЧ раздаётся звуковой сигнал, а на экране виден адрес объекта. Диспетчер ПЧ снимает трубку телефона, подключенного к </a:t>
            </a:r>
            <a:r>
              <a:rPr lang="ru-RU" b="1" dirty="0" err="1" smtClean="0">
                <a:latin typeface="Times New Roman" pitchFamily="18" charset="0"/>
                <a:cs typeface="Times New Roman" pitchFamily="18" charset="0"/>
              </a:rPr>
              <a:t>АРМу</a:t>
            </a:r>
            <a:r>
              <a:rPr lang="ru-RU" b="1" dirty="0" smtClean="0">
                <a:latin typeface="Times New Roman" pitchFamily="18" charset="0"/>
                <a:cs typeface="Times New Roman" pitchFamily="18" charset="0"/>
              </a:rPr>
              <a:t>, нажимает курсором мыши кнопку «Принять» </a:t>
            </a:r>
            <a:r>
              <a:rPr lang="ru-RU" b="1" dirty="0">
                <a:latin typeface="Times New Roman" pitchFamily="18" charset="0"/>
                <a:cs typeface="Times New Roman" pitchFamily="18" charset="0"/>
              </a:rPr>
              <a:t>и происходит разговор.</a:t>
            </a:r>
          </a:p>
        </p:txBody>
      </p:sp>
      <p:pic>
        <p:nvPicPr>
          <p:cNvPr id="8194" name="Picture 2" descr="F:\Работа\Prez\11.10.12\Мат\Звонок_ПЧ.jpg"/>
          <p:cNvPicPr>
            <a:picLocks noChangeAspect="1" noChangeArrowheads="1"/>
          </p:cNvPicPr>
          <p:nvPr/>
        </p:nvPicPr>
        <p:blipFill>
          <a:blip r:embed="rId3" cstate="print"/>
          <a:srcRect/>
          <a:stretch>
            <a:fillRect/>
          </a:stretch>
        </p:blipFill>
        <p:spPr bwMode="auto">
          <a:xfrm>
            <a:off x="1071538" y="785794"/>
            <a:ext cx="7000924" cy="4191911"/>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0" y="71414"/>
            <a:ext cx="2643206" cy="582594"/>
          </a:xfrm>
        </p:spPr>
        <p:txBody>
          <a:bodyPr>
            <a:normAutofit/>
          </a:bodyPr>
          <a:lstStyle/>
          <a:p>
            <a:r>
              <a:rPr lang="ru-RU" sz="2000" b="1" dirty="0" smtClean="0">
                <a:solidFill>
                  <a:srgbClr val="00B0F0"/>
                </a:solidFill>
                <a:latin typeface="Times New Roman" pitchFamily="18" charset="0"/>
                <a:cs typeface="Times New Roman" pitchFamily="18" charset="0"/>
              </a:rPr>
              <a:t>Фотокамера.</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357826"/>
            <a:ext cx="8215370" cy="646331"/>
          </a:xfrm>
          <a:prstGeom prst="rect">
            <a:avLst/>
          </a:prstGeom>
          <a:noFill/>
        </p:spPr>
        <p:txBody>
          <a:bodyPr wrap="square" rtlCol="0">
            <a:spAutoFit/>
          </a:bodyPr>
          <a:lstStyle/>
          <a:p>
            <a:r>
              <a:rPr lang="ru-RU" b="1" dirty="0">
                <a:latin typeface="Times New Roman" pitchFamily="18" charset="0"/>
                <a:cs typeface="Times New Roman" pitchFamily="18" charset="0"/>
              </a:rPr>
              <a:t>АУ ЦАСПИ делает </a:t>
            </a:r>
            <a:r>
              <a:rPr lang="ru-RU" b="1" dirty="0" smtClean="0">
                <a:latin typeface="Times New Roman" pitchFamily="18" charset="0"/>
                <a:cs typeface="Times New Roman" pitchFamily="18" charset="0"/>
              </a:rPr>
              <a:t>3-4 фотографии в минуту человека, обращающегося по прямой телефонной связи, </a:t>
            </a:r>
            <a:r>
              <a:rPr lang="ru-RU" b="1" dirty="0">
                <a:latin typeface="Times New Roman" pitchFamily="18" charset="0"/>
                <a:cs typeface="Times New Roman" pitchFamily="18" charset="0"/>
              </a:rPr>
              <a:t>и отправляет их на сервер.</a:t>
            </a:r>
          </a:p>
        </p:txBody>
      </p:sp>
      <p:pic>
        <p:nvPicPr>
          <p:cNvPr id="5122" name="Picture 2" descr="H:\Rabota\Prez\АУфото.jpg"/>
          <p:cNvPicPr>
            <a:picLocks noChangeAspect="1" noChangeArrowheads="1"/>
          </p:cNvPicPr>
          <p:nvPr/>
        </p:nvPicPr>
        <p:blipFill>
          <a:blip r:embed="rId3" cstate="print"/>
          <a:srcRect/>
          <a:stretch>
            <a:fillRect/>
          </a:stretch>
        </p:blipFill>
        <p:spPr bwMode="auto">
          <a:xfrm>
            <a:off x="1928794" y="785794"/>
            <a:ext cx="5047541" cy="4307235"/>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2643206" cy="582594"/>
          </a:xfrm>
        </p:spPr>
        <p:txBody>
          <a:bodyPr>
            <a:normAutofit/>
          </a:bodyPr>
          <a:lstStyle/>
          <a:p>
            <a:r>
              <a:rPr lang="ru-RU" sz="2000" b="1" dirty="0" smtClean="0">
                <a:solidFill>
                  <a:srgbClr val="00B0F0"/>
                </a:solidFill>
                <a:latin typeface="Times New Roman" pitchFamily="18" charset="0"/>
                <a:cs typeface="Times New Roman" pitchFamily="18" charset="0"/>
              </a:rPr>
              <a:t>АРМ фото фиксации.</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357826"/>
            <a:ext cx="8215370" cy="646331"/>
          </a:xfrm>
          <a:prstGeom prst="rect">
            <a:avLst/>
          </a:prstGeom>
          <a:noFill/>
        </p:spPr>
        <p:txBody>
          <a:bodyPr wrap="square" rtlCol="0">
            <a:spAutoFit/>
          </a:bodyPr>
          <a:lstStyle/>
          <a:p>
            <a:r>
              <a:rPr lang="ru-RU" b="1" dirty="0" smtClean="0">
                <a:latin typeface="Times New Roman" pitchFamily="18" charset="0"/>
                <a:cs typeface="Times New Roman" pitchFamily="18" charset="0"/>
              </a:rPr>
              <a:t>Фотографии обращающихся </a:t>
            </a:r>
            <a:r>
              <a:rPr lang="ru-RU" b="1" dirty="0">
                <a:latin typeface="Times New Roman" pitchFamily="18" charset="0"/>
                <a:cs typeface="Times New Roman" pitchFamily="18" charset="0"/>
              </a:rPr>
              <a:t>по прямой телефонной </a:t>
            </a:r>
            <a:r>
              <a:rPr lang="ru-RU" b="1" dirty="0" smtClean="0">
                <a:latin typeface="Times New Roman" pitchFamily="18" charset="0"/>
                <a:cs typeface="Times New Roman" pitchFamily="18" charset="0"/>
              </a:rPr>
              <a:t>линии, </a:t>
            </a:r>
            <a:r>
              <a:rPr lang="ru-RU" b="1" dirty="0">
                <a:latin typeface="Times New Roman" pitchFamily="18" charset="0"/>
                <a:cs typeface="Times New Roman" pitchFamily="18" charset="0"/>
              </a:rPr>
              <a:t>хранятся на серверах ЦАСПИ и могут быть отображены на необходимых АРМ.</a:t>
            </a:r>
          </a:p>
        </p:txBody>
      </p:sp>
      <p:pic>
        <p:nvPicPr>
          <p:cNvPr id="9219" name="Picture 3" descr="F:\Работа\Prez\11.10.12\Мат\Foto1.JPG"/>
          <p:cNvPicPr>
            <a:picLocks noChangeAspect="1" noChangeArrowheads="1"/>
          </p:cNvPicPr>
          <p:nvPr/>
        </p:nvPicPr>
        <p:blipFill>
          <a:blip r:embed="rId3"/>
          <a:srcRect/>
          <a:stretch>
            <a:fillRect/>
          </a:stretch>
        </p:blipFill>
        <p:spPr bwMode="auto">
          <a:xfrm>
            <a:off x="1000100" y="928670"/>
            <a:ext cx="7049860" cy="4214842"/>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6643734" cy="582594"/>
          </a:xfrm>
        </p:spPr>
        <p:txBody>
          <a:bodyPr>
            <a:normAutofit fontScale="90000"/>
          </a:bodyPr>
          <a:lstStyle/>
          <a:p>
            <a:r>
              <a:rPr lang="ru-RU" sz="2000" b="1" dirty="0" smtClean="0">
                <a:solidFill>
                  <a:srgbClr val="00B0F0"/>
                </a:solidFill>
                <a:latin typeface="Times New Roman" pitchFamily="18" charset="0"/>
                <a:cs typeface="Times New Roman" pitchFamily="18" charset="0"/>
              </a:rPr>
              <a:t>АРМ </a:t>
            </a:r>
            <a:r>
              <a:rPr lang="en-US" sz="2000" b="1" dirty="0" smtClean="0">
                <a:solidFill>
                  <a:srgbClr val="00B0F0"/>
                </a:solidFill>
                <a:latin typeface="Times New Roman" pitchFamily="18" charset="0"/>
                <a:cs typeface="Times New Roman" pitchFamily="18" charset="0"/>
              </a:rPr>
              <a:t>c </a:t>
            </a:r>
            <a:r>
              <a:rPr lang="ru-RU" sz="2000" b="1" dirty="0" smtClean="0">
                <a:solidFill>
                  <a:srgbClr val="00B0F0"/>
                </a:solidFill>
                <a:latin typeface="Times New Roman" pitchFamily="18" charset="0"/>
                <a:cs typeface="Times New Roman" pitchFamily="18" charset="0"/>
              </a:rPr>
              <a:t>Географической Информационной Системой (ГИС).</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572140"/>
            <a:ext cx="8215370" cy="646331"/>
          </a:xfrm>
          <a:prstGeom prst="rect">
            <a:avLst/>
          </a:prstGeom>
          <a:noFill/>
        </p:spPr>
        <p:txBody>
          <a:bodyPr wrap="square" rtlCol="0">
            <a:spAutoFit/>
          </a:bodyPr>
          <a:lstStyle/>
          <a:p>
            <a:r>
              <a:rPr lang="ru-RU" b="1" dirty="0" smtClean="0">
                <a:latin typeface="Times New Roman" pitchFamily="18" charset="0"/>
                <a:cs typeface="Times New Roman" pitchFamily="18" charset="0"/>
              </a:rPr>
              <a:t>Все элементы и события ЦАСПИ отображаются на настраиваемой и масштабируемой ГИС</a:t>
            </a:r>
            <a:endParaRPr lang="ru-RU" b="1" dirty="0">
              <a:latin typeface="Times New Roman" pitchFamily="18" charset="0"/>
              <a:cs typeface="Times New Roman" pitchFamily="18" charset="0"/>
            </a:endParaRPr>
          </a:p>
        </p:txBody>
      </p:sp>
      <p:pic>
        <p:nvPicPr>
          <p:cNvPr id="1028" name="Picture 4" descr="D:\Схемы\prez\GIS.JPG"/>
          <p:cNvPicPr>
            <a:picLocks noChangeAspect="1" noChangeArrowheads="1"/>
          </p:cNvPicPr>
          <p:nvPr/>
        </p:nvPicPr>
        <p:blipFill>
          <a:blip r:embed="rId3"/>
          <a:srcRect/>
          <a:stretch>
            <a:fillRect/>
          </a:stretch>
        </p:blipFill>
        <p:spPr bwMode="auto">
          <a:xfrm>
            <a:off x="1571604" y="785794"/>
            <a:ext cx="5929354" cy="4715119"/>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2643206" cy="582594"/>
          </a:xfrm>
        </p:spPr>
        <p:txBody>
          <a:bodyPr>
            <a:normAutofit/>
          </a:bodyPr>
          <a:lstStyle/>
          <a:p>
            <a:r>
              <a:rPr lang="ru-RU" sz="2000" b="1" dirty="0" smtClean="0">
                <a:solidFill>
                  <a:srgbClr val="00B0F0"/>
                </a:solidFill>
                <a:latin typeface="Times New Roman" pitchFamily="18" charset="0"/>
                <a:cs typeface="Times New Roman" pitchFamily="18" charset="0"/>
              </a:rPr>
              <a:t>4. Оповещение.</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357826"/>
            <a:ext cx="8215370" cy="646331"/>
          </a:xfrm>
          <a:prstGeom prst="rect">
            <a:avLst/>
          </a:prstGeom>
          <a:noFill/>
        </p:spPr>
        <p:txBody>
          <a:bodyPr wrap="square" rtlCol="0">
            <a:spAutoFit/>
          </a:bodyPr>
          <a:lstStyle/>
          <a:p>
            <a:r>
              <a:rPr lang="ru-RU" b="1" dirty="0">
                <a:latin typeface="Times New Roman" pitchFamily="18" charset="0"/>
                <a:cs typeface="Times New Roman" pitchFamily="18" charset="0"/>
              </a:rPr>
              <a:t>АРМ ЦАСПИ имеет интерфейс отсылки голосового оповещения одновременно на любое </a:t>
            </a:r>
            <a:r>
              <a:rPr lang="ru-RU" b="1" dirty="0" smtClean="0">
                <a:latin typeface="Times New Roman" pitchFamily="18" charset="0"/>
                <a:cs typeface="Times New Roman" pitchFamily="18" charset="0"/>
              </a:rPr>
              <a:t>количество </a:t>
            </a:r>
            <a:r>
              <a:rPr lang="ru-RU" b="1" dirty="0">
                <a:latin typeface="Times New Roman" pitchFamily="18" charset="0"/>
                <a:cs typeface="Times New Roman" pitchFamily="18" charset="0"/>
              </a:rPr>
              <a:t>объектов, оборудованных АУ ЦАСПИ.</a:t>
            </a:r>
          </a:p>
        </p:txBody>
      </p:sp>
      <p:pic>
        <p:nvPicPr>
          <p:cNvPr id="10243" name="Picture 3" descr="F:\Работа\Prez\11.10.12\Мат\Pf[dfn.JPG"/>
          <p:cNvPicPr>
            <a:picLocks noChangeAspect="1" noChangeArrowheads="1"/>
          </p:cNvPicPr>
          <p:nvPr/>
        </p:nvPicPr>
        <p:blipFill>
          <a:blip r:embed="rId3"/>
          <a:srcRect/>
          <a:stretch>
            <a:fillRect/>
          </a:stretch>
        </p:blipFill>
        <p:spPr bwMode="auto">
          <a:xfrm>
            <a:off x="1000101" y="857232"/>
            <a:ext cx="7143800" cy="4363995"/>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3643338" cy="582594"/>
          </a:xfrm>
        </p:spPr>
        <p:txBody>
          <a:bodyPr>
            <a:normAutofit/>
          </a:bodyPr>
          <a:lstStyle/>
          <a:p>
            <a:r>
              <a:rPr lang="ru-RU" sz="2000" b="1" dirty="0" smtClean="0">
                <a:solidFill>
                  <a:srgbClr val="00B0F0"/>
                </a:solidFill>
                <a:latin typeface="Times New Roman" pitchFamily="18" charset="0"/>
                <a:cs typeface="Times New Roman" pitchFamily="18" charset="0"/>
              </a:rPr>
              <a:t>Захват звукового сообщения.</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642910" y="4929198"/>
            <a:ext cx="8215370" cy="1200329"/>
          </a:xfrm>
          <a:prstGeom prst="rect">
            <a:avLst/>
          </a:prstGeom>
          <a:noFill/>
        </p:spPr>
        <p:txBody>
          <a:bodyPr wrap="square" rtlCol="0">
            <a:spAutoFit/>
          </a:bodyPr>
          <a:lstStyle/>
          <a:p>
            <a:r>
              <a:rPr lang="ru-RU" b="1" dirty="0" smtClean="0">
                <a:latin typeface="Times New Roman" pitchFamily="18" charset="0"/>
                <a:cs typeface="Times New Roman" pitchFamily="18" charset="0"/>
              </a:rPr>
              <a:t>ЦАСПИ обеспечивает автономное оповещение объектов через подключаемый </a:t>
            </a:r>
            <a:r>
              <a:rPr lang="ru-RU" b="1" dirty="0">
                <a:latin typeface="Times New Roman" pitchFamily="18" charset="0"/>
                <a:cs typeface="Times New Roman" pitchFamily="18" charset="0"/>
              </a:rPr>
              <a:t>к АРМ микрофон</a:t>
            </a:r>
            <a:r>
              <a:rPr lang="ru-RU" b="1" dirty="0" smtClean="0">
                <a:latin typeface="Times New Roman" pitchFamily="18" charset="0"/>
                <a:cs typeface="Times New Roman" pitchFamily="18" charset="0"/>
              </a:rPr>
              <a:t>. Также ЦАСПИ встраивается в государственную систему </a:t>
            </a:r>
            <a:r>
              <a:rPr lang="ru-RU" b="1" dirty="0">
                <a:latin typeface="Times New Roman" pitchFamily="18" charset="0"/>
                <a:cs typeface="Times New Roman" pitchFamily="18" charset="0"/>
              </a:rPr>
              <a:t>оповещения населения по ГО и ЧС.</a:t>
            </a:r>
          </a:p>
          <a:p>
            <a:endParaRPr lang="ru-RU" b="1" dirty="0">
              <a:latin typeface="Times New Roman" pitchFamily="18" charset="0"/>
              <a:cs typeface="Times New Roman" pitchFamily="18" charset="0"/>
            </a:endParaRPr>
          </a:p>
        </p:txBody>
      </p:sp>
      <p:pic>
        <p:nvPicPr>
          <p:cNvPr id="6147" name="Picture 3" descr="H:\Rabota\Prez\466x10000_out__.jpg"/>
          <p:cNvPicPr>
            <a:picLocks noChangeAspect="1" noChangeArrowheads="1"/>
          </p:cNvPicPr>
          <p:nvPr/>
        </p:nvPicPr>
        <p:blipFill>
          <a:blip r:embed="rId3" cstate="print"/>
          <a:srcRect/>
          <a:stretch>
            <a:fillRect/>
          </a:stretch>
        </p:blipFill>
        <p:spPr bwMode="auto">
          <a:xfrm>
            <a:off x="6500826" y="1285860"/>
            <a:ext cx="2071702" cy="1382616"/>
          </a:xfrm>
          <a:prstGeom prst="rect">
            <a:avLst/>
          </a:prstGeom>
          <a:noFill/>
        </p:spPr>
      </p:pic>
      <p:pic>
        <p:nvPicPr>
          <p:cNvPr id="6148" name="Picture 4" descr="H:\Rabota\Prez\p166_pic01.jpg"/>
          <p:cNvPicPr>
            <a:picLocks noChangeAspect="1" noChangeArrowheads="1"/>
          </p:cNvPicPr>
          <p:nvPr/>
        </p:nvPicPr>
        <p:blipFill>
          <a:blip r:embed="rId4" cstate="print"/>
          <a:srcRect/>
          <a:stretch>
            <a:fillRect/>
          </a:stretch>
        </p:blipFill>
        <p:spPr bwMode="auto">
          <a:xfrm>
            <a:off x="5429256" y="1214422"/>
            <a:ext cx="972244" cy="3081344"/>
          </a:xfrm>
          <a:prstGeom prst="rect">
            <a:avLst/>
          </a:prstGeom>
          <a:noFill/>
        </p:spPr>
      </p:pic>
      <p:pic>
        <p:nvPicPr>
          <p:cNvPr id="11266" name="Picture 2" descr="F:\Работа\Prez\11.10.12\Мат\арм захват.jpg"/>
          <p:cNvPicPr>
            <a:picLocks noChangeAspect="1" noChangeArrowheads="1"/>
          </p:cNvPicPr>
          <p:nvPr/>
        </p:nvPicPr>
        <p:blipFill>
          <a:blip r:embed="rId5" cstate="print"/>
          <a:srcRect/>
          <a:stretch>
            <a:fillRect/>
          </a:stretch>
        </p:blipFill>
        <p:spPr bwMode="auto">
          <a:xfrm>
            <a:off x="714348" y="1142984"/>
            <a:ext cx="4447177" cy="3143272"/>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2643206" cy="582594"/>
          </a:xfrm>
        </p:spPr>
        <p:txBody>
          <a:bodyPr>
            <a:normAutofit/>
          </a:bodyPr>
          <a:lstStyle/>
          <a:p>
            <a:r>
              <a:rPr lang="ru-RU" sz="2000" b="1" dirty="0" smtClean="0">
                <a:solidFill>
                  <a:srgbClr val="00B0F0"/>
                </a:solidFill>
                <a:latin typeface="Times New Roman" pitchFamily="18" charset="0"/>
                <a:cs typeface="Times New Roman" pitchFamily="18" charset="0"/>
              </a:rPr>
              <a:t> Оповещение.</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072074"/>
            <a:ext cx="8215370" cy="1200329"/>
          </a:xfrm>
          <a:prstGeom prst="rect">
            <a:avLst/>
          </a:prstGeom>
          <a:noFill/>
        </p:spPr>
        <p:txBody>
          <a:bodyPr wrap="square" rtlCol="0">
            <a:spAutoFit/>
          </a:bodyPr>
          <a:lstStyle/>
          <a:p>
            <a:r>
              <a:rPr lang="ru-RU" b="1" dirty="0" smtClean="0">
                <a:latin typeface="Times New Roman" pitchFamily="18" charset="0"/>
                <a:cs typeface="Times New Roman" pitchFamily="18" charset="0"/>
              </a:rPr>
              <a:t>Приборы </a:t>
            </a:r>
            <a:r>
              <a:rPr lang="ru-RU" b="1" dirty="0">
                <a:latin typeface="Times New Roman" pitchFamily="18" charset="0"/>
                <a:cs typeface="Times New Roman" pitchFamily="18" charset="0"/>
              </a:rPr>
              <a:t>АУ ЦАСПИ получают голосовое оповещение </a:t>
            </a:r>
            <a:r>
              <a:rPr lang="ru-RU" b="1" dirty="0" smtClean="0">
                <a:latin typeface="Times New Roman" pitchFamily="18" charset="0"/>
                <a:cs typeface="Times New Roman" pitchFamily="18" charset="0"/>
              </a:rPr>
              <a:t>одновременно </a:t>
            </a:r>
            <a:r>
              <a:rPr lang="ru-RU" b="1" dirty="0">
                <a:latin typeface="Times New Roman" pitchFamily="18" charset="0"/>
                <a:cs typeface="Times New Roman" pitchFamily="18" charset="0"/>
              </a:rPr>
              <a:t>через непродолжительное время, которое зависит от длины голосового сообщения. Приборы могут передавать звук на </a:t>
            </a:r>
            <a:r>
              <a:rPr lang="ru-RU" b="1" dirty="0" smtClean="0">
                <a:latin typeface="Times New Roman" pitchFamily="18" charset="0"/>
                <a:cs typeface="Times New Roman" pitchFamily="18" charset="0"/>
              </a:rPr>
              <a:t>дополнительные усилители, </a:t>
            </a:r>
            <a:r>
              <a:rPr lang="ru-RU" b="1" dirty="0">
                <a:latin typeface="Times New Roman" pitchFamily="18" charset="0"/>
                <a:cs typeface="Times New Roman" pitchFamily="18" charset="0"/>
              </a:rPr>
              <a:t>если в здании смонтирована система громкоговорителей.</a:t>
            </a:r>
          </a:p>
        </p:txBody>
      </p:sp>
      <p:pic>
        <p:nvPicPr>
          <p:cNvPr id="7170" name="Picture 2" descr="H:\Rabota\Prez\АУ Дин1.jpg"/>
          <p:cNvPicPr>
            <a:picLocks noChangeAspect="1" noChangeArrowheads="1"/>
          </p:cNvPicPr>
          <p:nvPr/>
        </p:nvPicPr>
        <p:blipFill>
          <a:blip r:embed="rId3" cstate="print"/>
          <a:srcRect/>
          <a:stretch>
            <a:fillRect/>
          </a:stretch>
        </p:blipFill>
        <p:spPr bwMode="auto">
          <a:xfrm>
            <a:off x="1785918" y="857232"/>
            <a:ext cx="5694629" cy="4214842"/>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2643206" cy="582594"/>
          </a:xfrm>
        </p:spPr>
        <p:txBody>
          <a:bodyPr>
            <a:normAutofit/>
          </a:bodyPr>
          <a:lstStyle/>
          <a:p>
            <a:r>
              <a:rPr lang="ru-RU" sz="2000" b="1" dirty="0" smtClean="0">
                <a:solidFill>
                  <a:srgbClr val="00B0F0"/>
                </a:solidFill>
                <a:latin typeface="Times New Roman" pitchFamily="18" charset="0"/>
                <a:cs typeface="Times New Roman" pitchFamily="18" charset="0"/>
              </a:rPr>
              <a:t>Оповещение.</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357826"/>
            <a:ext cx="8215370" cy="646331"/>
          </a:xfrm>
          <a:prstGeom prst="rect">
            <a:avLst/>
          </a:prstGeom>
          <a:noFill/>
        </p:spPr>
        <p:txBody>
          <a:bodyPr wrap="square" rtlCol="0">
            <a:spAutoFit/>
          </a:bodyPr>
          <a:lstStyle/>
          <a:p>
            <a:r>
              <a:rPr lang="ru-RU" b="1" dirty="0">
                <a:latin typeface="Times New Roman" pitchFamily="18" charset="0"/>
                <a:cs typeface="Times New Roman" pitchFamily="18" charset="0"/>
              </a:rPr>
              <a:t>АУ ЦАСПИ </a:t>
            </a:r>
            <a:r>
              <a:rPr lang="ru-RU" b="1" dirty="0" smtClean="0">
                <a:latin typeface="Times New Roman" pitchFamily="18" charset="0"/>
                <a:cs typeface="Times New Roman" pitchFamily="18" charset="0"/>
              </a:rPr>
              <a:t>способно </a:t>
            </a:r>
            <a:r>
              <a:rPr lang="ru-RU" b="1" dirty="0">
                <a:latin typeface="Times New Roman" pitchFamily="18" charset="0"/>
                <a:cs typeface="Times New Roman" pitchFamily="18" charset="0"/>
              </a:rPr>
              <a:t>по команде с </a:t>
            </a:r>
            <a:r>
              <a:rPr lang="ru-RU" b="1" dirty="0" smtClean="0">
                <a:latin typeface="Times New Roman" pitchFamily="18" charset="0"/>
                <a:cs typeface="Times New Roman" pitchFamily="18" charset="0"/>
              </a:rPr>
              <a:t>АРМ и с внешних источников </a:t>
            </a:r>
            <a:r>
              <a:rPr lang="ru-RU" b="1" dirty="0">
                <a:latin typeface="Times New Roman" pitchFamily="18" charset="0"/>
                <a:cs typeface="Times New Roman" pitchFamily="18" charset="0"/>
              </a:rPr>
              <a:t>запускать сирены и подобные системы привлечения внимания населения.</a:t>
            </a:r>
          </a:p>
        </p:txBody>
      </p:sp>
      <p:pic>
        <p:nvPicPr>
          <p:cNvPr id="8194" name="Picture 2" descr="H:\Rabota\Prez\DETAIL_PICTURE_732317_62579173.jpg"/>
          <p:cNvPicPr>
            <a:picLocks noChangeAspect="1" noChangeArrowheads="1"/>
          </p:cNvPicPr>
          <p:nvPr/>
        </p:nvPicPr>
        <p:blipFill>
          <a:blip r:embed="rId3" cstate="print"/>
          <a:srcRect/>
          <a:stretch>
            <a:fillRect/>
          </a:stretch>
        </p:blipFill>
        <p:spPr bwMode="auto">
          <a:xfrm>
            <a:off x="785786" y="928670"/>
            <a:ext cx="3643338" cy="2730586"/>
          </a:xfrm>
          <a:prstGeom prst="rect">
            <a:avLst/>
          </a:prstGeom>
          <a:noFill/>
        </p:spPr>
      </p:pic>
      <p:pic>
        <p:nvPicPr>
          <p:cNvPr id="8195" name="Picture 3" descr="H:\Rabota\Prez\photo95nn.jpg"/>
          <p:cNvPicPr>
            <a:picLocks noChangeAspect="1" noChangeArrowheads="1"/>
          </p:cNvPicPr>
          <p:nvPr/>
        </p:nvPicPr>
        <p:blipFill>
          <a:blip r:embed="rId4" cstate="print"/>
          <a:srcRect/>
          <a:stretch>
            <a:fillRect/>
          </a:stretch>
        </p:blipFill>
        <p:spPr bwMode="auto">
          <a:xfrm>
            <a:off x="5000628" y="1000108"/>
            <a:ext cx="3429023" cy="2571768"/>
          </a:xfrm>
          <a:prstGeom prst="rect">
            <a:avLst/>
          </a:prstGeom>
          <a:noFill/>
        </p:spPr>
      </p:pic>
      <p:pic>
        <p:nvPicPr>
          <p:cNvPr id="8196" name="Picture 4" descr="H:\Rabota\Prez\466x10000_out__.jpg"/>
          <p:cNvPicPr>
            <a:picLocks noChangeAspect="1" noChangeArrowheads="1"/>
          </p:cNvPicPr>
          <p:nvPr/>
        </p:nvPicPr>
        <p:blipFill>
          <a:blip r:embed="rId5" cstate="print"/>
          <a:srcRect/>
          <a:stretch>
            <a:fillRect/>
          </a:stretch>
        </p:blipFill>
        <p:spPr bwMode="auto">
          <a:xfrm>
            <a:off x="3500430" y="3786190"/>
            <a:ext cx="2055800" cy="1372004"/>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5286412" cy="582594"/>
          </a:xfrm>
        </p:spPr>
        <p:txBody>
          <a:bodyPr>
            <a:normAutofit/>
          </a:bodyPr>
          <a:lstStyle/>
          <a:p>
            <a:r>
              <a:rPr lang="ru-RU" sz="2000" b="1" dirty="0" smtClean="0">
                <a:solidFill>
                  <a:srgbClr val="00B0F0"/>
                </a:solidFill>
                <a:latin typeface="Times New Roman" pitchFamily="18" charset="0"/>
                <a:cs typeface="Times New Roman" pitchFamily="18" charset="0"/>
              </a:rPr>
              <a:t>Подтверждение принятия оповещения.</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357826"/>
            <a:ext cx="8215370" cy="646331"/>
          </a:xfrm>
          <a:prstGeom prst="rect">
            <a:avLst/>
          </a:prstGeom>
          <a:noFill/>
        </p:spPr>
        <p:txBody>
          <a:bodyPr wrap="square" rtlCol="0">
            <a:spAutoFit/>
          </a:bodyPr>
          <a:lstStyle/>
          <a:p>
            <a:r>
              <a:rPr lang="ru-RU" b="1" dirty="0" smtClean="0">
                <a:latin typeface="Times New Roman" pitchFamily="18" charset="0"/>
                <a:cs typeface="Times New Roman" pitchFamily="18" charset="0"/>
              </a:rPr>
              <a:t>При </a:t>
            </a:r>
            <a:r>
              <a:rPr lang="ru-RU" b="1" dirty="0">
                <a:latin typeface="Times New Roman" pitchFamily="18" charset="0"/>
                <a:cs typeface="Times New Roman" pitchFamily="18" charset="0"/>
              </a:rPr>
              <a:t>получении оповещения должностное лицо нажимает кнопку принятия информации и фотокамера </a:t>
            </a:r>
            <a:r>
              <a:rPr lang="ru-RU" b="1" dirty="0" smtClean="0">
                <a:latin typeface="Times New Roman" pitchFamily="18" charset="0"/>
                <a:cs typeface="Times New Roman" pitchFamily="18" charset="0"/>
              </a:rPr>
              <a:t>делает фото человека, нажавшего кнопку.</a:t>
            </a:r>
            <a:endParaRPr lang="ru-RU" b="1" dirty="0">
              <a:latin typeface="Times New Roman" pitchFamily="18" charset="0"/>
              <a:cs typeface="Times New Roman" pitchFamily="18" charset="0"/>
            </a:endParaRPr>
          </a:p>
        </p:txBody>
      </p:sp>
      <p:pic>
        <p:nvPicPr>
          <p:cNvPr id="9218" name="Picture 2" descr="H:\Rabota\Prez\АУ кнопка.jpg"/>
          <p:cNvPicPr>
            <a:picLocks noChangeAspect="1" noChangeArrowheads="1"/>
          </p:cNvPicPr>
          <p:nvPr/>
        </p:nvPicPr>
        <p:blipFill>
          <a:blip r:embed="rId3" cstate="print"/>
          <a:srcRect/>
          <a:stretch>
            <a:fillRect/>
          </a:stretch>
        </p:blipFill>
        <p:spPr bwMode="auto">
          <a:xfrm>
            <a:off x="2143108" y="1000108"/>
            <a:ext cx="4922405" cy="4200453"/>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6143668" cy="582594"/>
          </a:xfrm>
        </p:spPr>
        <p:txBody>
          <a:bodyPr>
            <a:normAutofit fontScale="90000"/>
          </a:bodyPr>
          <a:lstStyle/>
          <a:p>
            <a:r>
              <a:rPr lang="ru-RU" sz="2000" b="1" dirty="0" smtClean="0">
                <a:solidFill>
                  <a:srgbClr val="00B0F0"/>
                </a:solidFill>
                <a:latin typeface="Times New Roman" pitchFamily="18" charset="0"/>
                <a:cs typeface="Times New Roman" pitchFamily="18" charset="0"/>
              </a:rPr>
              <a:t>Отображение фотографии принявшего оповещение.</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357826"/>
            <a:ext cx="8215370" cy="646331"/>
          </a:xfrm>
          <a:prstGeom prst="rect">
            <a:avLst/>
          </a:prstGeom>
          <a:noFill/>
        </p:spPr>
        <p:txBody>
          <a:bodyPr wrap="square" rtlCol="0">
            <a:spAutoFit/>
          </a:bodyPr>
          <a:lstStyle/>
          <a:p>
            <a:r>
              <a:rPr lang="ru-RU" b="1" dirty="0">
                <a:latin typeface="Times New Roman" pitchFamily="18" charset="0"/>
                <a:cs typeface="Times New Roman" pitchFamily="18" charset="0"/>
              </a:rPr>
              <a:t>Ф</a:t>
            </a:r>
            <a:r>
              <a:rPr lang="ru-RU" b="1" dirty="0" smtClean="0">
                <a:latin typeface="Times New Roman" pitchFamily="18" charset="0"/>
                <a:cs typeface="Times New Roman" pitchFamily="18" charset="0"/>
              </a:rPr>
              <a:t>отографии </a:t>
            </a:r>
            <a:r>
              <a:rPr lang="ru-RU" b="1" dirty="0">
                <a:latin typeface="Times New Roman" pitchFamily="18" charset="0"/>
                <a:cs typeface="Times New Roman" pitchFamily="18" charset="0"/>
              </a:rPr>
              <a:t>принявших информацию должностных лиц хранятся на серверах ЦАСПИ и могут быть отображены на необходимых АРМ.</a:t>
            </a:r>
          </a:p>
        </p:txBody>
      </p:sp>
      <p:pic>
        <p:nvPicPr>
          <p:cNvPr id="12290" name="Picture 2" descr="F:\Работа\Prez\11.10.12\Мат\Foto2.JPG"/>
          <p:cNvPicPr>
            <a:picLocks noChangeAspect="1" noChangeArrowheads="1"/>
          </p:cNvPicPr>
          <p:nvPr/>
        </p:nvPicPr>
        <p:blipFill>
          <a:blip r:embed="rId3"/>
          <a:srcRect/>
          <a:stretch>
            <a:fillRect/>
          </a:stretch>
        </p:blipFill>
        <p:spPr bwMode="auto">
          <a:xfrm>
            <a:off x="1428728" y="928670"/>
            <a:ext cx="5829891" cy="4000528"/>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5357850" cy="582594"/>
          </a:xfrm>
        </p:spPr>
        <p:txBody>
          <a:bodyPr>
            <a:normAutofit/>
          </a:bodyPr>
          <a:lstStyle/>
          <a:p>
            <a:r>
              <a:rPr lang="ru-RU" sz="2000" b="1" dirty="0" smtClean="0">
                <a:solidFill>
                  <a:srgbClr val="00B0F0"/>
                </a:solidFill>
                <a:latin typeface="Times New Roman" pitchFamily="18" charset="0"/>
                <a:cs typeface="Times New Roman" pitchFamily="18" charset="0"/>
              </a:rPr>
              <a:t>Использование ЦАСПИ в системе 112.</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357826"/>
            <a:ext cx="8215370" cy="646331"/>
          </a:xfrm>
          <a:prstGeom prst="rect">
            <a:avLst/>
          </a:prstGeom>
          <a:noFill/>
        </p:spPr>
        <p:txBody>
          <a:bodyPr wrap="square" rtlCol="0">
            <a:spAutoFit/>
          </a:bodyPr>
          <a:lstStyle/>
          <a:p>
            <a:r>
              <a:rPr lang="ru-RU" b="1" dirty="0" smtClean="0">
                <a:latin typeface="Times New Roman" pitchFamily="18" charset="0"/>
                <a:cs typeface="Times New Roman" pitchFamily="18" charset="0"/>
              </a:rPr>
              <a:t>На базе АУ ЦАСПИ создаются терминалы гражданин-полиция. Прямой голосовой канал ЦАСПИ может использоваться для вызова в службу 112.</a:t>
            </a:r>
            <a:endParaRPr lang="ru-RU" b="1" dirty="0">
              <a:latin typeface="Times New Roman" pitchFamily="18" charset="0"/>
              <a:cs typeface="Times New Roman" pitchFamily="18" charset="0"/>
            </a:endParaRPr>
          </a:p>
        </p:txBody>
      </p:sp>
      <p:pic>
        <p:nvPicPr>
          <p:cNvPr id="1026" name="Picture 2" descr="F:\Работа\Prez\11.10.12\Мат\АУ_112.jpg"/>
          <p:cNvPicPr>
            <a:picLocks noChangeAspect="1" noChangeArrowheads="1"/>
          </p:cNvPicPr>
          <p:nvPr/>
        </p:nvPicPr>
        <p:blipFill>
          <a:blip r:embed="rId3"/>
          <a:srcRect/>
          <a:stretch>
            <a:fillRect/>
          </a:stretch>
        </p:blipFill>
        <p:spPr bwMode="auto">
          <a:xfrm>
            <a:off x="1643042" y="928670"/>
            <a:ext cx="6027552" cy="4214842"/>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2" name="Заголовок 1"/>
          <p:cNvSpPr>
            <a:spLocks noGrp="1"/>
          </p:cNvSpPr>
          <p:nvPr>
            <p:ph type="title"/>
          </p:nvPr>
        </p:nvSpPr>
        <p:spPr>
          <a:xfrm>
            <a:off x="214282" y="71414"/>
            <a:ext cx="3571900" cy="582594"/>
          </a:xfrm>
        </p:spPr>
        <p:txBody>
          <a:bodyPr>
            <a:normAutofit/>
          </a:bodyPr>
          <a:lstStyle/>
          <a:p>
            <a:r>
              <a:rPr lang="ru-RU" sz="2000" b="1" dirty="0" smtClean="0">
                <a:solidFill>
                  <a:srgbClr val="00B0F0"/>
                </a:solidFill>
                <a:latin typeface="Times New Roman" pitchFamily="18" charset="0"/>
                <a:cs typeface="Times New Roman" pitchFamily="18" charset="0"/>
              </a:rPr>
              <a:t>Использование ЦАСПИ.</a:t>
            </a:r>
            <a:endParaRPr lang="ru-RU" sz="2000" b="1" dirty="0">
              <a:solidFill>
                <a:srgbClr val="00B0F0"/>
              </a:solidFill>
              <a:latin typeface="Times New Roman" pitchFamily="18" charset="0"/>
              <a:cs typeface="Times New Roman" pitchFamily="18" charset="0"/>
            </a:endParaRPr>
          </a:p>
        </p:txBody>
      </p:sp>
      <p:sp>
        <p:nvSpPr>
          <p:cNvPr id="5" name="TextBox 4"/>
          <p:cNvSpPr txBox="1"/>
          <p:nvPr/>
        </p:nvSpPr>
        <p:spPr>
          <a:xfrm>
            <a:off x="500034" y="5572140"/>
            <a:ext cx="8215370" cy="646331"/>
          </a:xfrm>
          <a:prstGeom prst="rect">
            <a:avLst/>
          </a:prstGeom>
          <a:noFill/>
        </p:spPr>
        <p:txBody>
          <a:bodyPr wrap="square" rtlCol="0">
            <a:spAutoFit/>
          </a:bodyPr>
          <a:lstStyle/>
          <a:p>
            <a:r>
              <a:rPr lang="ru-RU" b="1" dirty="0" smtClean="0">
                <a:latin typeface="Times New Roman" pitchFamily="18" charset="0"/>
                <a:cs typeface="Times New Roman" pitchFamily="18" charset="0"/>
              </a:rPr>
              <a:t>Система ЦАСПИ в течении пяти лет успешно функционирует на территории Ленинградской области.</a:t>
            </a:r>
            <a:endParaRPr lang="ru-RU" b="1" dirty="0">
              <a:latin typeface="Times New Roman" pitchFamily="18" charset="0"/>
              <a:cs typeface="Times New Roman" pitchFamily="18" charset="0"/>
            </a:endParaRPr>
          </a:p>
        </p:txBody>
      </p:sp>
      <p:pic>
        <p:nvPicPr>
          <p:cNvPr id="10242" name="Picture 2" descr="H:\Rabota\Prez\Новая папка (2)\IMG_3494(1).JPG"/>
          <p:cNvPicPr>
            <a:picLocks noChangeAspect="1" noChangeArrowheads="1"/>
          </p:cNvPicPr>
          <p:nvPr/>
        </p:nvPicPr>
        <p:blipFill>
          <a:blip r:embed="rId3" cstate="print"/>
          <a:srcRect/>
          <a:stretch>
            <a:fillRect/>
          </a:stretch>
        </p:blipFill>
        <p:spPr bwMode="auto">
          <a:xfrm>
            <a:off x="1571604" y="857232"/>
            <a:ext cx="6120033" cy="4592171"/>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фон1.jpg"/>
          <p:cNvPicPr>
            <a:picLocks noChangeAspect="1"/>
          </p:cNvPicPr>
          <p:nvPr/>
        </p:nvPicPr>
        <p:blipFill>
          <a:blip r:embed="rId2" cstate="print"/>
          <a:stretch>
            <a:fillRect/>
          </a:stretch>
        </p:blipFill>
        <p:spPr>
          <a:xfrm>
            <a:off x="357158" y="642918"/>
            <a:ext cx="8501122" cy="5715040"/>
          </a:xfrm>
          <a:prstGeom prst="rect">
            <a:avLst/>
          </a:prstGeom>
        </p:spPr>
      </p:pic>
      <p:sp>
        <p:nvSpPr>
          <p:cNvPr id="7" name="TextBox 6"/>
          <p:cNvSpPr txBox="1"/>
          <p:nvPr/>
        </p:nvSpPr>
        <p:spPr>
          <a:xfrm>
            <a:off x="857224" y="1357298"/>
            <a:ext cx="4540089" cy="646331"/>
          </a:xfrm>
          <a:prstGeom prst="rect">
            <a:avLst/>
          </a:prstGeom>
          <a:noFill/>
        </p:spPr>
        <p:txBody>
          <a:bodyPr wrap="none" rtlCol="0">
            <a:spAutoFit/>
          </a:bodyPr>
          <a:lstStyle/>
          <a:p>
            <a:r>
              <a:rPr lang="ru-RU" sz="3600" dirty="0" smtClean="0">
                <a:solidFill>
                  <a:schemeClr val="bg1"/>
                </a:solidFill>
                <a:latin typeface="Times New Roman" pitchFamily="18" charset="0"/>
                <a:cs typeface="Times New Roman" pitchFamily="18" charset="0"/>
              </a:rPr>
              <a:t>Спасибо за внимание!</a:t>
            </a:r>
            <a:endParaRPr lang="ru-RU" sz="3600" dirty="0">
              <a:solidFill>
                <a:schemeClr val="bg1"/>
              </a:solidFill>
              <a:latin typeface="Times New Roman" pitchFamily="18" charset="0"/>
              <a:cs typeface="Times New Roman" pitchFamily="18" charset="0"/>
            </a:endParaRPr>
          </a:p>
        </p:txBody>
      </p:sp>
      <p:sp>
        <p:nvSpPr>
          <p:cNvPr id="4" name="TextBox 3"/>
          <p:cNvSpPr txBox="1"/>
          <p:nvPr/>
        </p:nvSpPr>
        <p:spPr>
          <a:xfrm>
            <a:off x="4786314" y="4500570"/>
            <a:ext cx="3956661" cy="1815882"/>
          </a:xfrm>
          <a:prstGeom prst="rect">
            <a:avLst/>
          </a:prstGeom>
          <a:noFill/>
        </p:spPr>
        <p:txBody>
          <a:bodyPr wrap="none" rtlCol="0">
            <a:spAutoFit/>
          </a:bodyPr>
          <a:lstStyle/>
          <a:p>
            <a:r>
              <a:rPr lang="ru-RU" sz="1400" b="1" dirty="0" smtClean="0">
                <a:latin typeface="Times New Roman" pitchFamily="18" charset="0"/>
                <a:cs typeface="Times New Roman" pitchFamily="18" charset="0"/>
              </a:rPr>
              <a:t>Обращайтесь по вопросам сотрудничества:</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Тел</a:t>
            </a:r>
            <a:r>
              <a:rPr lang="ru-RU"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49-555-49, 320-90-41</a:t>
            </a:r>
            <a:r>
              <a:rPr lang="ru-RU"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Факс</a:t>
            </a:r>
            <a:r>
              <a:rPr lang="ru-RU" sz="1400" dirty="0" smtClean="0">
                <a:latin typeface="Times New Roman" pitchFamily="18" charset="0"/>
                <a:cs typeface="Times New Roman" pitchFamily="18" charset="0"/>
              </a:rPr>
              <a:t>: 764-77-40. </a:t>
            </a:r>
            <a:endParaRPr lang="ru-RU" sz="1400" dirty="0" smtClean="0">
              <a:latin typeface="Times New Roman" pitchFamily="18" charset="0"/>
              <a:cs typeface="Times New Roman" pitchFamily="18" charset="0"/>
            </a:endParaRPr>
          </a:p>
          <a:p>
            <a:r>
              <a:rPr lang="en-US" sz="1400" dirty="0" smtClean="0">
                <a:latin typeface="Times New Roman" pitchFamily="18" charset="0"/>
                <a:cs typeface="Times New Roman" pitchFamily="18" charset="0"/>
              </a:rPr>
              <a:t>E-mail</a:t>
            </a:r>
            <a:r>
              <a:rPr lang="en-US" sz="1400" dirty="0" smtClean="0">
                <a:latin typeface="Times New Roman" pitchFamily="18" charset="0"/>
                <a:cs typeface="Times New Roman" pitchFamily="18" charset="0"/>
              </a:rPr>
              <a:t>: </a:t>
            </a:r>
            <a:r>
              <a:rPr lang="en-US" sz="1400" u="sng" dirty="0" smtClean="0">
                <a:latin typeface="Times New Roman" pitchFamily="18" charset="0"/>
                <a:cs typeface="Times New Roman" pitchFamily="18" charset="0"/>
                <a:hlinkClick r:id="rId3"/>
              </a:rPr>
              <a:t>cancel@safeinside.ru</a:t>
            </a:r>
            <a:r>
              <a:rPr lang="en-US" sz="1400" dirty="0" smtClean="0">
                <a:latin typeface="Times New Roman" pitchFamily="18" charset="0"/>
                <a:cs typeface="Times New Roman" pitchFamily="18" charset="0"/>
              </a:rPr>
              <a:t>. www.4955549.ru</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ООО «Центр безопасности «Охрана помещений»</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ИНН №4703108968;  </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КПП №</a:t>
            </a:r>
            <a:r>
              <a:rPr lang="ru-RU" sz="1400" dirty="0" smtClean="0">
                <a:latin typeface="Times New Roman" pitchFamily="18" charset="0"/>
                <a:cs typeface="Times New Roman" pitchFamily="18" charset="0"/>
              </a:rPr>
              <a:t>780101001</a:t>
            </a:r>
            <a:r>
              <a:rPr lang="ru-RU" sz="1400" dirty="0" smtClean="0"/>
              <a:t>	</a:t>
            </a:r>
          </a:p>
          <a:p>
            <a:endParaRPr lang="ru-RU" sz="1400" dirty="0" smtClean="0"/>
          </a:p>
          <a:p>
            <a:endParaRPr lang="ru-RU" sz="1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619</TotalTime>
  <Words>1442</Words>
  <Application>Microsoft Office PowerPoint</Application>
  <PresentationFormat>Экран (4:3)</PresentationFormat>
  <Paragraphs>119</Paragraphs>
  <Slides>33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Тема Office</vt:lpstr>
      <vt:lpstr>Структура и функции  Централизованной Автоматизированной Системы Передачи Информации и извещений о пожарах. (ЦАСПИ)</vt:lpstr>
      <vt:lpstr>Создание ЦАСПИ.</vt:lpstr>
      <vt:lpstr>Сертификаты ЦАСПИ.</vt:lpstr>
      <vt:lpstr>Сертификаты ЦАСПИ.</vt:lpstr>
      <vt:lpstr>Описание и функции ЦАСПИ.</vt:lpstr>
      <vt:lpstr>Состав ЦАСПИ.</vt:lpstr>
      <vt:lpstr>Состав ПО ЦАСПИ.</vt:lpstr>
      <vt:lpstr>Используемые каналы для передачи информации.</vt:lpstr>
      <vt:lpstr>Рис.1 Структурная схема ЦАСПИ</vt:lpstr>
      <vt:lpstr>Рис.2 Общая схема ЦАСПИ</vt:lpstr>
      <vt:lpstr>1. Прохождение сигнала «Пожарная тревога».</vt:lpstr>
      <vt:lpstr>Экран Автоматизированного Рабочего Места (АРМ) ПЧ.</vt:lpstr>
      <vt:lpstr>Экран АРМ ПЧ</vt:lpstr>
      <vt:lpstr>Экран ЦУКС  (Центр Управления Кризисными Ситуациями)</vt:lpstr>
      <vt:lpstr>Экран АРМ Диспетчерского Центра.</vt:lpstr>
      <vt:lpstr>Экран АРМ тестирования пожарных частей.</vt:lpstr>
      <vt:lpstr>Экран АРМ тестирования объектов.</vt:lpstr>
      <vt:lpstr>2. Прохождение технического сигнала.</vt:lpstr>
      <vt:lpstr>Экран АРМ монтажной организации или сервисной службы.</vt:lpstr>
      <vt:lpstr>3. Прямой телефонный канал.</vt:lpstr>
      <vt:lpstr> АРМ Пожарной Части.</vt:lpstr>
      <vt:lpstr>Фотокамера.</vt:lpstr>
      <vt:lpstr>АРМ фото фиксации.</vt:lpstr>
      <vt:lpstr>АРМ c Географической Информационной Системой (ГИС).</vt:lpstr>
      <vt:lpstr>4. Оповещение.</vt:lpstr>
      <vt:lpstr>Захват звукового сообщения.</vt:lpstr>
      <vt:lpstr> Оповещение.</vt:lpstr>
      <vt:lpstr>Оповещение.</vt:lpstr>
      <vt:lpstr>Подтверждение принятия оповещения.</vt:lpstr>
      <vt:lpstr>Отображение фотографии принявшего оповещение.</vt:lpstr>
      <vt:lpstr>Использование ЦАСПИ в системе 112.</vt:lpstr>
      <vt:lpstr>Использование ЦАСПИ.</vt:lpstr>
      <vt:lpstr>Слайд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Структура и функции  Централизованной Автоматизированной Системы Передачи Информации. (ЦАСПИ)</dc:title>
  <dc:creator>Dimix</dc:creator>
  <cp:lastModifiedBy>Petrushin</cp:lastModifiedBy>
  <cp:revision>84</cp:revision>
  <dcterms:created xsi:type="dcterms:W3CDTF">2012-09-12T06:18:39Z</dcterms:created>
  <dcterms:modified xsi:type="dcterms:W3CDTF">2014-04-24T10:25:52Z</dcterms:modified>
</cp:coreProperties>
</file>